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2" r:id="rId3"/>
    <p:sldId id="258" r:id="rId4"/>
    <p:sldId id="259" r:id="rId5"/>
    <p:sldId id="261" r:id="rId6"/>
    <p:sldId id="263" r:id="rId7"/>
    <p:sldId id="264" r:id="rId8"/>
    <p:sldId id="265" r:id="rId9"/>
    <p:sldId id="277" r:id="rId10"/>
    <p:sldId id="276" r:id="rId11"/>
    <p:sldId id="266" r:id="rId12"/>
    <p:sldId id="267" r:id="rId13"/>
    <p:sldId id="278" r:id="rId14"/>
    <p:sldId id="268" r:id="rId15"/>
    <p:sldId id="269" r:id="rId16"/>
    <p:sldId id="282" r:id="rId17"/>
    <p:sldId id="270" r:id="rId18"/>
    <p:sldId id="271" r:id="rId19"/>
    <p:sldId id="272" r:id="rId20"/>
    <p:sldId id="283" r:id="rId21"/>
    <p:sldId id="284" r:id="rId22"/>
    <p:sldId id="285" r:id="rId23"/>
    <p:sldId id="274" r:id="rId24"/>
    <p:sldId id="275" r:id="rId25"/>
    <p:sldId id="286" r:id="rId26"/>
    <p:sldId id="287" r:id="rId27"/>
    <p:sldId id="288" r:id="rId28"/>
    <p:sldId id="303" r:id="rId29"/>
    <p:sldId id="289" r:id="rId30"/>
    <p:sldId id="281" r:id="rId31"/>
    <p:sldId id="305" r:id="rId32"/>
    <p:sldId id="304" r:id="rId33"/>
    <p:sldId id="273" r:id="rId34"/>
    <p:sldId id="290" r:id="rId35"/>
    <p:sldId id="306" r:id="rId36"/>
    <p:sldId id="307" r:id="rId37"/>
    <p:sldId id="308" r:id="rId38"/>
    <p:sldId id="309" r:id="rId39"/>
    <p:sldId id="310" r:id="rId40"/>
    <p:sldId id="311" r:id="rId41"/>
    <p:sldId id="334" r:id="rId42"/>
    <p:sldId id="408" r:id="rId43"/>
    <p:sldId id="291" r:id="rId44"/>
    <p:sldId id="335" r:id="rId45"/>
    <p:sldId id="385" r:id="rId46"/>
    <p:sldId id="386" r:id="rId47"/>
    <p:sldId id="389" r:id="rId48"/>
    <p:sldId id="390" r:id="rId49"/>
    <p:sldId id="293" r:id="rId50"/>
    <p:sldId id="294" r:id="rId51"/>
    <p:sldId id="391" r:id="rId52"/>
    <p:sldId id="392" r:id="rId53"/>
    <p:sldId id="393" r:id="rId54"/>
    <p:sldId id="345" r:id="rId55"/>
    <p:sldId id="346" r:id="rId56"/>
    <p:sldId id="347" r:id="rId57"/>
    <p:sldId id="348" r:id="rId58"/>
    <p:sldId id="257" r:id="rId59"/>
    <p:sldId id="395" r:id="rId60"/>
    <p:sldId id="399" r:id="rId61"/>
    <p:sldId id="396" r:id="rId62"/>
    <p:sldId id="400" r:id="rId63"/>
    <p:sldId id="398" r:id="rId64"/>
    <p:sldId id="404" r:id="rId65"/>
    <p:sldId id="405" r:id="rId66"/>
    <p:sldId id="406" r:id="rId67"/>
    <p:sldId id="407" r:id="rId68"/>
    <p:sldId id="401" r:id="rId69"/>
    <p:sldId id="295" r:id="rId70"/>
    <p:sldId id="340" r:id="rId71"/>
    <p:sldId id="318" r:id="rId72"/>
    <p:sldId id="319" r:id="rId73"/>
    <p:sldId id="339" r:id="rId74"/>
    <p:sldId id="341" r:id="rId75"/>
    <p:sldId id="342" r:id="rId76"/>
    <p:sldId id="29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DBF7-A0EE-48C6-A0BE-DDB1245D6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95990-4F32-4334-ACFC-AA92E67F7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5AB26-208A-4821-AB3C-FC7333A6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B6C1B-B701-49E9-A11D-164081B44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45C92-72AB-4CA4-AF22-7DF1CB17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9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E2D0-D174-492E-B30E-C18F68EF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943853-3C99-4BD1-93BC-5AD15C6DB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2198D-D93A-4FF3-BB3C-4E87514CD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5C9C6-5FCF-486E-877D-96EAD3A4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D61D1-CD19-4CBE-A107-79F5D6AD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8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9307B-FA56-43CB-9EA6-337D94E78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86287-20D0-4433-AE60-C91E4D9A4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64498-26D0-42C1-8EC3-F568A762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67D08-7F39-4C08-A3B3-2AC8C272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36F1-6F62-4710-90F9-E2E68FA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72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D86C-F13E-4ABD-8755-D7E4E6A01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8F201-5277-4F99-9D25-17772A8BF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F16DE-5985-4241-82E4-BC1ED5EE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FBCA-FB91-4C60-85B8-D880E77958D6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5A31B-8AAE-42C1-ACE4-ACD92B15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3631-E79B-472D-98EF-41CBD6E6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E0F6-8350-4D90-AFD7-CED54D8C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76206-F702-4285-829F-58D611A2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1EF7F-96F3-438B-8A97-9170DB6C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75EA-1DF9-4E9C-A2D0-CE5F0B5F5363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8B0B3-612F-47A7-B9DA-E24F5540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C56B1-5FD2-4D84-A689-B4741FF4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89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B281-0DFD-4D15-8FD7-C9823E10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7E7C0-8CCD-4665-A0FE-02B6E3864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88FF-49E5-4B13-99C8-3D51A20A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895-7E07-4534-894D-F8442C398386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5F89A-1344-4278-ACD4-ADE18A13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67DB2-B210-4CC3-950B-8A063928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82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5D21-94AC-4064-BDB4-6C1D2D2F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3566-3A66-4497-AE43-5462A6F33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39AB7-A688-4A8B-9FAF-2EC8541B6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C2B7F-574B-4DC7-9EE3-ED4A44988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0AD4-132B-4682-8230-ABE44DFB221D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C3A1F-8156-4E9B-B17A-AE4FA7E2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21A24-680E-4210-A5D2-891DF9DE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17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4BAE-0801-4ACC-A0F8-0BC74840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6EF39-C5FD-45B7-9DD2-CAD33D74C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9CB0B-85E9-46C9-868E-CE67754D8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C7E2D-2E07-4AB6-91C2-8EAD77124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38A95-1F59-44B3-B22F-E8FE8C70D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B1AEA-0A1B-459D-91E0-2C8B24FF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3BBD-DCD9-465B-A8BD-2E2F2CF5A8DB}" type="datetime1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CF495-42DE-4D8E-97D7-52AA2537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F9CA3-A39E-419E-AE46-48A87672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7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F24F-D916-443C-8E44-BE217C7F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86AB0-F61E-4952-A35E-5F2A477B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5BB2-34DA-4DF0-82C2-797EE2B5820D}" type="datetime1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3DFFE-881E-4496-8CE0-F93B686C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18AD5-6A23-4310-B9CC-60DFD587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44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6B344-6EE9-4BAF-AD0B-2E0EE963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6A8-7D9E-4B9C-9424-13837EF8DEFD}" type="datetime1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26E40-645B-4D00-BF89-A6775B05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C5A4-AFAC-4515-BC04-399C3572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35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EF8D-F971-4813-B345-879D2CDB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EE84-92A5-4DAC-A67B-14986503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01296-F4B1-4327-B86B-938B37BCB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41D1E-0B56-4A54-9007-4BAA985D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018C-B8C5-45BE-BA10-3A9FDE8A50BA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3C735-1950-4888-A513-15191D43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FA3D-DC9F-4C1A-911C-8E077F1F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2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5264-B387-4E9C-B7E2-1F561FEC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FFD6F-2816-43F3-8458-68130E8B7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ADF08-BE78-4DD6-955A-F60E03AE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3BB8D-393F-4ACE-B21C-0B26BEB2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19DF-6750-462D-A791-6CD89AB6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4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1FD1-104A-474B-B035-426698CCF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8DCC7-185C-4CC2-BA82-DD284CBB3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14471-4779-4D3A-9DD8-FCDF117A9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438F7-87E5-4D10-AC44-C837EB7A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4815-109E-4D20-822E-C3A7248330DA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6EF9C-DC20-47B2-8586-AEA17D93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63E08-31F9-4CC4-A7EE-0F8D10F3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4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AA02-8ACF-4588-8B2B-666215D7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E1111-6CAC-4C7F-BBE6-96736DA49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5D60-6D7B-46DE-93DA-4B4E2FC5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AD38-B2D3-483F-9BE4-8F1F56024603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FB458-F421-4C3C-BAC3-74CB519A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97F14-A280-41B2-90A6-2BB315BD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02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4AB8C-002D-4A19-A6AF-53DC83579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D0771-9696-4FAE-A07F-970C99C8E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C76B1-7438-4534-B45D-870F6C38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491C-53FB-4657-B893-BB127DFADC5B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A6916-0E11-4E24-8903-52CA2C76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FA805-3376-4827-813A-5515702A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1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334E-801F-4D51-AE48-A1E97597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3C781-A060-4757-BCBF-B264F8187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DAF0E-A734-474F-8AD6-C34670F8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3E8E-1DF6-4AB4-91E3-69BD25B7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1549-935E-4250-88CE-F4F87B9C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7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C774-2561-46B7-B813-65BB509F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2316-C8DC-4CCB-B9B9-A5B02C351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0C3FA-4946-4179-9D18-7F21915C6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638AB-A9F4-43CE-A5E2-CB74CE47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F3DE4-6AEA-47C2-8579-B4F5B558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9A06C-308A-4E80-98F3-0B34E6F0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3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1F49-C38B-4422-B0ED-9D802E4D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5EA9-0FCE-49C6-8F63-E2B49E1BD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BFD3E-6173-4209-BCA9-213B3D321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7B746-E508-4261-A168-DFEE0AD51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17CDB-92B0-4236-82FA-8C30BF1EC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BFDA3-FB9C-4DBD-8FDF-BD154BF5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DBA97-38B6-4C20-9AEB-D59CE958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3E4F8-0364-4760-B77B-3610B128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4CA7-4E07-4887-8E8A-367E662A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1C1E5-9E2B-4AF3-8F29-59D66CD38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C935C-57BC-44DF-8A64-CF3C6390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CCC00-F059-4A97-BB91-EC6CE354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5E8F68-C05F-4E20-BB63-8F4A8292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A83A0-6A6F-4628-863F-EC76C8A3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B1288-7D00-45D8-83B3-DECF57C9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0D46-1602-4661-8040-27E6913B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4B5-758F-4363-AE97-2FAEF39C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F2E63-838B-4402-981B-BF641A8C3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5189B-B0D0-4DCA-8976-F500BEE1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A4D2F-0F62-4216-89DA-E9C6BDBA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F37F2-71F5-4379-8729-CBF04982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6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0D106-E704-412D-BEEE-9E66ACF5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89129-C1F5-4C51-913A-49B6F62EE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5615B-AAE7-401F-A3DF-75F35398F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2EA3E-4DF5-4D22-A458-4D0BDCA1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EF1B9-10C1-4875-BF37-C6B8C5F3C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544F5-ACE6-41EE-8ACA-829BA048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7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23546-FEC7-42DB-8068-3347DE64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2841-931E-473A-92B5-7179C7E58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B5C43-AE13-4189-BE89-CD67B8A61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5C759-BA57-4D0E-8D16-F1B7E7C9AB7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9E50-C210-4B89-BD7F-8A64A917E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63D58-0710-49DD-ADD4-BF9B3D0F2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179AD-1757-4AC6-ACB2-04C5892D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3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36C09-5834-4883-85D4-1E251A17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33C59-65A4-4CD3-B2FF-C41D48FF6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1E73E-91EE-4229-A3FC-866EDA091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5E9BB-DFB8-47EA-97D8-918F7BACE09F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1CDA9-D2C3-4367-B6E7-D4E0CC642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3BAB-D438-4872-A09A-906044852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128E9-43B5-49FF-8277-CE24870B5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78912-E142-48D3-8985-70F1DB682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522" y="821636"/>
            <a:ext cx="8868210" cy="3813950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Drug used in Renal failure, anticoagulant and fibrinolytic agents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PHA 317 </a:t>
            </a:r>
            <a:br>
              <a:rPr lang="en-US" sz="3600" dirty="0"/>
            </a:br>
            <a:r>
              <a:rPr lang="en-US" sz="3200" dirty="0"/>
              <a:t>(Basic Pharmacology and Therapeutics)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CE8D3-C8A4-4553-8BBB-8CB32F0E6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8968"/>
            <a:ext cx="9144000" cy="1709605"/>
          </a:xfrm>
        </p:spPr>
        <p:txBody>
          <a:bodyPr anchor="ctr">
            <a:normAutofit fontScale="25000" lnSpcReduction="20000"/>
          </a:bodyPr>
          <a:lstStyle/>
          <a:p>
            <a:endParaRPr lang="en-US" sz="1800" dirty="0"/>
          </a:p>
          <a:p>
            <a:r>
              <a:rPr lang="en-US" sz="12800" dirty="0"/>
              <a:t>Dr. A.A BUSARI </a:t>
            </a:r>
          </a:p>
          <a:p>
            <a:r>
              <a:rPr lang="en-US" sz="9600" dirty="0"/>
              <a:t>Consultant Physician &amp; Clinical Pharmacologist. Department of Pharmacology Therapeutics &amp;Toxicology. College of Medicine, </a:t>
            </a:r>
          </a:p>
          <a:p>
            <a:r>
              <a:rPr lang="en-US" sz="9600" dirty="0"/>
              <a:t>University of Lagos.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D92644C-860A-40CF-B906-6DDA6C7B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9" y="595580"/>
            <a:ext cx="1321881" cy="14054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9EFFD-09C4-4F65-8671-040611E9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128E9-43B5-49FF-8277-CE24870B5C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D6EEF-CCD9-4B3B-A949-B5A0228B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180" y="774962"/>
            <a:ext cx="1109568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2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DA81-C6CD-47D2-A7F9-FF867F22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395F-41D4-409A-9F67-1C61456EF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3417" cy="43513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Drugs that increased urine flow</a:t>
            </a:r>
          </a:p>
          <a:p>
            <a:pPr>
              <a:defRPr/>
            </a:pPr>
            <a:r>
              <a:rPr lang="en-US" dirty="0"/>
              <a:t>Increase renal excretion of salt and water</a:t>
            </a:r>
          </a:p>
          <a:p>
            <a:pPr>
              <a:defRPr/>
            </a:pPr>
            <a:r>
              <a:rPr lang="en-US" dirty="0"/>
              <a:t>Removes excessive extracellular fluid from the body.</a:t>
            </a:r>
          </a:p>
          <a:p>
            <a:pPr>
              <a:defRPr/>
            </a:pPr>
            <a:r>
              <a:rPr lang="en-US" dirty="0"/>
              <a:t>Inhibitors of renal ion transporters that decrease the reabsorption of Na+ at different sites in the nephron. </a:t>
            </a:r>
          </a:p>
          <a:p>
            <a:pPr>
              <a:defRPr/>
            </a:pPr>
            <a:r>
              <a:rPr lang="en-US" dirty="0"/>
              <a:t>Water simply follows Na+ passively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26CB3-5992-4CBD-AC10-103204483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914"/>
          <a:stretch/>
        </p:blipFill>
        <p:spPr>
          <a:xfrm>
            <a:off x="7394712" y="1563757"/>
            <a:ext cx="4386471" cy="50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F0E4-E13B-4D97-9A02-3042C58C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C228-491E-4ADB-B91F-D471B68C1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0896" cy="4932984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Diuretics are used in various conditions of causing edematous or non-edematous state.</a:t>
            </a:r>
          </a:p>
          <a:p>
            <a:r>
              <a:rPr lang="en-US" altLang="en-US" dirty="0"/>
              <a:t>Non-edematous use – HTN, Hypercalcemia, Diabetes insipidus:</a:t>
            </a:r>
          </a:p>
          <a:p>
            <a:r>
              <a:rPr lang="en-US" altLang="en-US" dirty="0"/>
              <a:t>Several commonly encountered causes of edema include the following.</a:t>
            </a:r>
          </a:p>
          <a:p>
            <a:pPr lvl="1"/>
            <a:r>
              <a:rPr lang="en-US" altLang="en-US" sz="2800" dirty="0"/>
              <a:t>Heart failure:</a:t>
            </a:r>
          </a:p>
          <a:p>
            <a:pPr lvl="1"/>
            <a:r>
              <a:rPr lang="en-US" altLang="en-US" sz="2800" dirty="0"/>
              <a:t>Hepatic ascites:</a:t>
            </a:r>
          </a:p>
          <a:p>
            <a:pPr lvl="1"/>
            <a:r>
              <a:rPr lang="en-US" altLang="en-US" sz="2800" dirty="0"/>
              <a:t>Nephrotic syndrome</a:t>
            </a:r>
          </a:p>
          <a:p>
            <a:pPr lvl="1"/>
            <a:r>
              <a:rPr lang="en-US" sz="2800" dirty="0"/>
              <a:t>Renal failure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26E71-BE08-4243-B813-DA32646F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96" y="2054750"/>
            <a:ext cx="5361917" cy="336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4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AF4F-48E0-40E8-9811-9CF6D63D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788E0-8CF8-41DB-BE76-55BBE486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33591" cy="4879975"/>
          </a:xfrm>
        </p:spPr>
        <p:txBody>
          <a:bodyPr>
            <a:normAutofit/>
          </a:bodyPr>
          <a:lstStyle/>
          <a:p>
            <a:r>
              <a:rPr lang="en-US" dirty="0"/>
              <a:t>Approximately 180 liters of fluid is filtered from the glomerulus per day. </a:t>
            </a:r>
          </a:p>
          <a:p>
            <a:r>
              <a:rPr lang="en-US" dirty="0"/>
              <a:t>Normal urine out put is 1-5 liters per day. </a:t>
            </a:r>
          </a:p>
          <a:p>
            <a:r>
              <a:rPr lang="en-US" dirty="0"/>
              <a:t>Remaining is reabsorbed in different areas of nephron. </a:t>
            </a:r>
          </a:p>
          <a:p>
            <a:r>
              <a:rPr lang="en-US" dirty="0"/>
              <a:t>There are three mechanisms involved in urine formation</a:t>
            </a:r>
          </a:p>
          <a:p>
            <a:pPr marL="0" indent="0">
              <a:buNone/>
            </a:pPr>
            <a:r>
              <a:rPr lang="en-US" dirty="0"/>
              <a:t>	(a) glomerular filtration</a:t>
            </a:r>
          </a:p>
          <a:p>
            <a:pPr marL="0" indent="0">
              <a:buNone/>
            </a:pPr>
            <a:r>
              <a:rPr lang="en-US" dirty="0"/>
              <a:t>	(b) tubular reabsorption</a:t>
            </a:r>
          </a:p>
          <a:p>
            <a:pPr marL="0" indent="0">
              <a:buNone/>
            </a:pPr>
            <a:r>
              <a:rPr lang="en-US" dirty="0"/>
              <a:t>	(c) Tubular secretion. </a:t>
            </a:r>
          </a:p>
        </p:txBody>
      </p:sp>
    </p:spTree>
    <p:extLst>
      <p:ext uri="{BB962C8B-B14F-4D97-AF65-F5344CB8AC3E}">
        <p14:creationId xmlns:p14="http://schemas.microsoft.com/office/powerpoint/2010/main" val="178499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A259-9175-437D-8B76-98A013DD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25DC4-4BC2-4E35-842D-CFE83E514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Thiazides and related diuretics: e.g. Hydrochlorothiazide chlorthalidone, </a:t>
            </a:r>
            <a:r>
              <a:rPr lang="en-US" dirty="0" err="1"/>
              <a:t>bendrofluazide</a:t>
            </a:r>
            <a:r>
              <a:rPr lang="en-US" dirty="0"/>
              <a:t>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diuretics: e.g. furosemide, ethacrynic acid,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Potassium sparing diuretics e.g. triamterene, amiloride, spironolactone,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Carbonic anhydrase inhibitors e.g. acetazolamide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Osmotic diuretics e.g. mannitol, glycerol</a:t>
            </a:r>
          </a:p>
        </p:txBody>
      </p:sp>
    </p:spTree>
    <p:extLst>
      <p:ext uri="{BB962C8B-B14F-4D97-AF65-F5344CB8AC3E}">
        <p14:creationId xmlns:p14="http://schemas.microsoft.com/office/powerpoint/2010/main" val="168574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D0D0-C643-48FC-A808-FFC603A6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and site of action of diuretic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B3A9CB-6C29-4AB8-9F8C-7175C8B14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1" t="12759" r="5361" b="4662"/>
          <a:stretch/>
        </p:blipFill>
        <p:spPr>
          <a:xfrm>
            <a:off x="1510749" y="1457739"/>
            <a:ext cx="8534400" cy="52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9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C559D493-5B31-4B5A-8E71-22E44135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03163"/>
          </a:xfrm>
        </p:spPr>
        <p:txBody>
          <a:bodyPr/>
          <a:lstStyle/>
          <a:p>
            <a:r>
              <a:rPr lang="en-US" altLang="en-US" dirty="0"/>
              <a:t>Mechanism and site of action of diuretic</a:t>
            </a:r>
            <a:endParaRPr lang="en-ZA" alt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9E40C1-D219-468A-A4B8-DC29D43DFC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715911"/>
              </p:ext>
            </p:extLst>
          </p:nvPr>
        </p:nvGraphicFramePr>
        <p:xfrm>
          <a:off x="838198" y="1325217"/>
          <a:ext cx="10515600" cy="523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766">
                <a:tc>
                  <a:txBody>
                    <a:bodyPr/>
                    <a:lstStyle/>
                    <a:p>
                      <a:r>
                        <a:rPr lang="en-ZA" sz="2000" dirty="0"/>
                        <a:t>DIURETICS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ZA" sz="2000" dirty="0"/>
                        <a:t>EXAMPLES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ZA" sz="2000" dirty="0"/>
                        <a:t>MECHANISM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ZA" sz="2000" dirty="0"/>
                        <a:t>LOCATION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025">
                <a:tc>
                  <a:txBody>
                    <a:bodyPr/>
                    <a:lstStyle/>
                    <a:p>
                      <a:r>
                        <a:rPr lang="en-ZA" sz="2800" b="1" dirty="0" err="1"/>
                        <a:t>Thiazides</a:t>
                      </a:r>
                      <a:endParaRPr lang="en-ZA" sz="2800" dirty="0"/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r>
                        <a:rPr lang="en-ZA" sz="2000" dirty="0" err="1"/>
                        <a:t>bendroflumethiazide</a:t>
                      </a:r>
                      <a:r>
                        <a:rPr lang="en-ZA" sz="2000" dirty="0"/>
                        <a:t>, hydrochlorothiazide</a:t>
                      </a:r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r>
                        <a:rPr lang="en-ZA" sz="2000" dirty="0"/>
                        <a:t>Inhibits </a:t>
                      </a:r>
                      <a:r>
                        <a:rPr lang="en-ZA" sz="2000" dirty="0" err="1"/>
                        <a:t>reabsorption</a:t>
                      </a:r>
                      <a:r>
                        <a:rPr lang="en-ZA" sz="2000" dirty="0"/>
                        <a:t> by Na</a:t>
                      </a:r>
                      <a:r>
                        <a:rPr lang="en-ZA" sz="2000" baseline="30000" dirty="0"/>
                        <a:t>+</a:t>
                      </a:r>
                      <a:r>
                        <a:rPr lang="en-ZA" sz="2000" dirty="0"/>
                        <a:t>/</a:t>
                      </a:r>
                      <a:r>
                        <a:rPr lang="en-ZA" sz="2000" dirty="0" err="1"/>
                        <a:t>Cl</a:t>
                      </a:r>
                      <a:r>
                        <a:rPr lang="en-ZA" sz="2000" baseline="30000" dirty="0"/>
                        <a:t>−</a:t>
                      </a:r>
                      <a:r>
                        <a:rPr lang="en-ZA" sz="2000" dirty="0"/>
                        <a:t> </a:t>
                      </a:r>
                      <a:r>
                        <a:rPr lang="en-ZA" sz="2000" dirty="0" err="1"/>
                        <a:t>symporter</a:t>
                      </a:r>
                      <a:endParaRPr lang="en-ZA" sz="2000" dirty="0"/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r>
                        <a:rPr lang="en-ZA" sz="2000" dirty="0"/>
                        <a:t>Distal convoluted tubules (DCT)</a:t>
                      </a:r>
                    </a:p>
                  </a:txBody>
                  <a:tcPr marL="9525" marR="9525" marT="9524" marB="952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657">
                <a:tc>
                  <a:txBody>
                    <a:bodyPr/>
                    <a:lstStyle/>
                    <a:p>
                      <a:r>
                        <a:rPr lang="en-ZA" sz="2800" b="1" dirty="0"/>
                        <a:t>Loop diuretics</a:t>
                      </a:r>
                      <a:endParaRPr lang="en-ZA" sz="2800" dirty="0"/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r>
                        <a:rPr lang="en-ZA" sz="2000" dirty="0" err="1"/>
                        <a:t>bumetanide</a:t>
                      </a:r>
                      <a:endParaRPr lang="en-ZA" sz="2000" baseline="30000" dirty="0"/>
                    </a:p>
                    <a:p>
                      <a:r>
                        <a:rPr lang="en-ZA" sz="2000" dirty="0" err="1"/>
                        <a:t>ethacrynic</a:t>
                      </a:r>
                      <a:r>
                        <a:rPr lang="en-ZA" sz="2000" dirty="0"/>
                        <a:t> acid </a:t>
                      </a:r>
                      <a:r>
                        <a:rPr lang="en-ZA" sz="2000" dirty="0" err="1"/>
                        <a:t>furosemide</a:t>
                      </a:r>
                      <a:endParaRPr lang="en-ZA" sz="2000" baseline="30000" dirty="0"/>
                    </a:p>
                    <a:p>
                      <a:r>
                        <a:rPr lang="en-ZA" sz="2000" dirty="0" err="1"/>
                        <a:t>torsemide</a:t>
                      </a:r>
                      <a:endParaRPr lang="en-ZA" sz="2000" dirty="0"/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r>
                        <a:rPr lang="en-ZA" sz="2000" dirty="0"/>
                        <a:t>Inhibits the Na-K-</a:t>
                      </a:r>
                      <a:r>
                        <a:rPr lang="en-ZA" sz="2000" dirty="0" err="1"/>
                        <a:t>Cl</a:t>
                      </a:r>
                      <a:r>
                        <a:rPr lang="en-ZA" sz="2000" dirty="0"/>
                        <a:t> </a:t>
                      </a:r>
                      <a:r>
                        <a:rPr lang="en-ZA" sz="2000" dirty="0" err="1"/>
                        <a:t>symporter</a:t>
                      </a:r>
                      <a:endParaRPr lang="en-ZA" sz="2000" dirty="0"/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r>
                        <a:rPr lang="en-ZA" sz="2000" dirty="0"/>
                        <a:t> </a:t>
                      </a:r>
                      <a:r>
                        <a:rPr lang="en-ZA" sz="2000" dirty="0" err="1"/>
                        <a:t>Medullary</a:t>
                      </a:r>
                      <a:r>
                        <a:rPr lang="en-ZA" sz="2000" dirty="0"/>
                        <a:t> thick ascending limb</a:t>
                      </a:r>
                    </a:p>
                  </a:txBody>
                  <a:tcPr marL="9525" marR="9525" marT="9524" marB="952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161">
                <a:tc>
                  <a:txBody>
                    <a:bodyPr/>
                    <a:lstStyle/>
                    <a:p>
                      <a:r>
                        <a:rPr lang="en-ZA" sz="2800" b="1"/>
                        <a:t>Potassium-sparing </a:t>
                      </a:r>
                      <a:r>
                        <a:rPr lang="en-ZA" sz="2800" b="1" dirty="0"/>
                        <a:t>diuretics</a:t>
                      </a:r>
                      <a:endParaRPr lang="en-ZA" sz="2800" dirty="0"/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r>
                        <a:rPr lang="en-ZA" sz="2000" dirty="0" err="1"/>
                        <a:t>amiloride</a:t>
                      </a:r>
                      <a:r>
                        <a:rPr lang="en-ZA" sz="2000" dirty="0"/>
                        <a:t> </a:t>
                      </a:r>
                      <a:r>
                        <a:rPr lang="en-ZA" sz="2000" dirty="0" err="1"/>
                        <a:t>spironolactone</a:t>
                      </a:r>
                      <a:r>
                        <a:rPr lang="en-ZA" sz="2000" dirty="0"/>
                        <a:t>, </a:t>
                      </a:r>
                      <a:r>
                        <a:rPr lang="en-ZA" sz="2000" dirty="0" err="1"/>
                        <a:t>eplerenone</a:t>
                      </a:r>
                      <a:r>
                        <a:rPr lang="en-ZA" sz="2000" dirty="0"/>
                        <a:t>, </a:t>
                      </a:r>
                      <a:r>
                        <a:rPr lang="en-ZA" sz="2000" dirty="0" err="1"/>
                        <a:t>triamterene</a:t>
                      </a:r>
                      <a:r>
                        <a:rPr lang="en-ZA" sz="2000" dirty="0"/>
                        <a:t> potassium </a:t>
                      </a:r>
                      <a:r>
                        <a:rPr lang="en-ZA" sz="2000" dirty="0" err="1"/>
                        <a:t>canrenoate</a:t>
                      </a:r>
                      <a:r>
                        <a:rPr lang="en-ZA" sz="2000" dirty="0"/>
                        <a:t>.</a:t>
                      </a:r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r>
                        <a:rPr lang="en-ZA" sz="2000" dirty="0"/>
                        <a:t>Inhibition of Na+/K+ exchanger: </a:t>
                      </a:r>
                    </a:p>
                    <a:p>
                      <a:endParaRPr lang="en-ZA" sz="2000" dirty="0"/>
                    </a:p>
                    <a:p>
                      <a:r>
                        <a:rPr lang="en-ZA" sz="2000" dirty="0" err="1"/>
                        <a:t>Spironolactone</a:t>
                      </a:r>
                      <a:r>
                        <a:rPr lang="en-ZA" sz="2000" dirty="0"/>
                        <a:t> inhibits </a:t>
                      </a:r>
                      <a:r>
                        <a:rPr lang="en-ZA" sz="2000" dirty="0" err="1"/>
                        <a:t>aldosterone</a:t>
                      </a:r>
                      <a:r>
                        <a:rPr lang="en-ZA" sz="2000" dirty="0"/>
                        <a:t> action, </a:t>
                      </a:r>
                    </a:p>
                    <a:p>
                      <a:endParaRPr lang="en-ZA" sz="2000" dirty="0"/>
                    </a:p>
                    <a:p>
                      <a:r>
                        <a:rPr lang="en-ZA" sz="2000" dirty="0" err="1"/>
                        <a:t>Amiloride</a:t>
                      </a:r>
                      <a:r>
                        <a:rPr lang="en-ZA" sz="2000" dirty="0"/>
                        <a:t> inhibits epithelial sodium</a:t>
                      </a:r>
                      <a:r>
                        <a:rPr lang="en-ZA" sz="2000" baseline="0" dirty="0"/>
                        <a:t> </a:t>
                      </a:r>
                      <a:r>
                        <a:rPr lang="en-ZA" sz="2000" dirty="0"/>
                        <a:t>channels</a:t>
                      </a:r>
                    </a:p>
                  </a:txBody>
                  <a:tcPr marL="9525" marR="9525" marT="9524" marB="9524" anchor="ctr"/>
                </a:tc>
                <a:tc>
                  <a:txBody>
                    <a:bodyPr/>
                    <a:lstStyle/>
                    <a:p>
                      <a:r>
                        <a:rPr lang="en-ZA" sz="2000" dirty="0"/>
                        <a:t> Cortical collecting ducts</a:t>
                      </a:r>
                    </a:p>
                  </a:txBody>
                  <a:tcPr marL="9525" marR="9525" marT="9524" marB="952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678" name="Slide Number Placeholder 4">
            <a:extLst>
              <a:ext uri="{FF2B5EF4-FFF2-40B4-BE49-F238E27FC236}">
                <a16:creationId xmlns:a16="http://schemas.microsoft.com/office/drawing/2014/main" id="{C19D587B-1028-4B89-ACC2-8AB181BEB0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0C0D3F-CBBA-4CB8-AB4D-8711F2F9D5D5}" type="slidenum">
              <a:rPr lang="en-ZA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ZA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0761-FB22-40B3-A83D-BE6C49DF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Pharmacology of 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2106-DBBF-48D1-9D4D-42C5FE8E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b="1" dirty="0"/>
              <a:t>Thiazide diuretics </a:t>
            </a:r>
          </a:p>
          <a:p>
            <a:r>
              <a:rPr lang="en-US" dirty="0"/>
              <a:t>Act by inhibiting NaCl symport at the distal convoluted tubule. </a:t>
            </a:r>
          </a:p>
          <a:p>
            <a:r>
              <a:rPr lang="en-US" dirty="0"/>
              <a:t>They are used in hypertension, edema of hepatic, renal and cardiac origin.</a:t>
            </a:r>
          </a:p>
          <a:p>
            <a:r>
              <a:rPr lang="en-US" i="1" dirty="0"/>
              <a:t>Adverse effects</a:t>
            </a:r>
            <a:r>
              <a:rPr lang="en-US" b="1" i="1" dirty="0"/>
              <a:t>: </a:t>
            </a:r>
            <a:r>
              <a:rPr lang="en-US" dirty="0"/>
              <a:t>epigastric distress, nausea, vomiting, weakness, fatigue, dizziness, </a:t>
            </a:r>
            <a:r>
              <a:rPr lang="pt-BR" dirty="0"/>
              <a:t>impotence, jaundice, skin rash, hypokalemia, hyperuricemia, hyperglycaemia and visual </a:t>
            </a:r>
            <a:r>
              <a:rPr lang="en-US" dirty="0"/>
              <a:t>disturbance.</a:t>
            </a:r>
          </a:p>
        </p:txBody>
      </p:sp>
    </p:spTree>
    <p:extLst>
      <p:ext uri="{BB962C8B-B14F-4D97-AF65-F5344CB8AC3E}">
        <p14:creationId xmlns:p14="http://schemas.microsoft.com/office/powerpoint/2010/main" val="204394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5207-3963-43E4-900C-2DB5CE8A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Pharmacology of 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95987-4FC6-4CD6-871A-8D6FC56B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b="1" dirty="0"/>
              <a:t>. Loop diuretics: </a:t>
            </a:r>
          </a:p>
          <a:p>
            <a:r>
              <a:rPr lang="en-US" dirty="0"/>
              <a:t>Inhibit Na+- K – 2Cl symporter in the ascending limb.</a:t>
            </a:r>
          </a:p>
          <a:p>
            <a:r>
              <a:rPr lang="en-US" i="1" dirty="0"/>
              <a:t>Adverse effects</a:t>
            </a:r>
            <a:r>
              <a:rPr lang="en-US" b="1" i="1" dirty="0"/>
              <a:t>: </a:t>
            </a:r>
            <a:r>
              <a:rPr lang="en-US" dirty="0"/>
              <a:t>Hypokalemia, nausea, anorexia, vomiting epigastric distress, fatigue weakness muscle cramps, drowsiness. Dizziness, hearing impairment and deafness are usually reversible. </a:t>
            </a:r>
          </a:p>
          <a:p>
            <a:r>
              <a:rPr lang="en-US" dirty="0"/>
              <a:t>Therapeutic uses: acute pulmonary edema, edema of cardiac, hepatic and renal disease. Hypertension, cerebral edema, forced diuresis in drug over dose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57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A302-62A5-4FD6-A053-D255D836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Pharmacology of 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07BE-7B9B-42E2-8186-B05BC35D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3. Potassium sparing diuretics </a:t>
            </a:r>
          </a:p>
          <a:p>
            <a:r>
              <a:rPr lang="en-US" dirty="0"/>
              <a:t>Mechanism of action:  spironolactone, triamterene, amiloride are mild diuretics causing diuresis by increasing the excretion of sodium, calcium and bicarbonate but decrease the excretion of potassium.</a:t>
            </a:r>
          </a:p>
          <a:p>
            <a:r>
              <a:rPr lang="en-US" i="1" dirty="0"/>
              <a:t>Adverse effects:</a:t>
            </a:r>
            <a:r>
              <a:rPr lang="en-US" b="1" i="1" dirty="0"/>
              <a:t> </a:t>
            </a:r>
            <a:r>
              <a:rPr lang="en-US" dirty="0"/>
              <a:t>G.I. disturbances, dry mouth, rashes confusion, orthostatic hypotension, </a:t>
            </a:r>
            <a:r>
              <a:rPr lang="en-US" dirty="0" err="1"/>
              <a:t>hyperkalaemia</a:t>
            </a:r>
            <a:r>
              <a:rPr lang="en-US" dirty="0"/>
              <a:t>. </a:t>
            </a:r>
            <a:r>
              <a:rPr lang="en-US" dirty="0" err="1"/>
              <a:t>Hyponatraemia</a:t>
            </a:r>
            <a:endParaRPr lang="en-US" dirty="0"/>
          </a:p>
          <a:p>
            <a:r>
              <a:rPr lang="en-US" i="1" dirty="0"/>
              <a:t>Therapeutic uses:</a:t>
            </a:r>
            <a:r>
              <a:rPr lang="en-US" b="1" i="1" dirty="0"/>
              <a:t> </a:t>
            </a:r>
            <a:r>
              <a:rPr lang="en-US" dirty="0"/>
              <a:t>used with conjunction with thiazides or loop diuretics in edema due to, cardiac failure nephrotic syndrome and hepatic disease.</a:t>
            </a:r>
          </a:p>
        </p:txBody>
      </p:sp>
    </p:spTree>
    <p:extLst>
      <p:ext uri="{BB962C8B-B14F-4D97-AF65-F5344CB8AC3E}">
        <p14:creationId xmlns:p14="http://schemas.microsoft.com/office/powerpoint/2010/main" val="382815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99F1-7D09-4090-9DAE-D356F93B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Pharmacology of 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1A441-53C1-4D6F-8211-ED8A1805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Carbonic anhydrase inhibitors</a:t>
            </a:r>
            <a:r>
              <a:rPr lang="en-US" dirty="0"/>
              <a:t>: </a:t>
            </a:r>
          </a:p>
          <a:p>
            <a:r>
              <a:rPr lang="en-US" dirty="0"/>
              <a:t>These drugs like acetazolamide inhibit the enzyme carbonic anhydrase in renal tubular cells and lead to increased excretion of bicarbonate, sodium and potassium ions in urine. </a:t>
            </a:r>
          </a:p>
          <a:p>
            <a:r>
              <a:rPr lang="en-US" dirty="0"/>
              <a:t>In eye it results in decrease information of aqueous humor.</a:t>
            </a:r>
          </a:p>
          <a:p>
            <a:r>
              <a:rPr lang="en-US" dirty="0"/>
              <a:t>Therefore these are used in treatment of acute angle glaucoma. </a:t>
            </a:r>
          </a:p>
          <a:p>
            <a:r>
              <a:rPr lang="en-US" dirty="0"/>
              <a:t>Main adverse effects of these agents are drowsiness, hypokalemia, metabolic acidosis and epigastric distress.</a:t>
            </a:r>
          </a:p>
        </p:txBody>
      </p:sp>
    </p:spTree>
    <p:extLst>
      <p:ext uri="{BB962C8B-B14F-4D97-AF65-F5344CB8AC3E}">
        <p14:creationId xmlns:p14="http://schemas.microsoft.com/office/powerpoint/2010/main" val="133896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C8F8A-76E0-4731-9B4B-E7E84ADE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C333-72BA-4187-922A-811106E08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the basic anatomy, physiology and functions of the kidney</a:t>
            </a:r>
          </a:p>
          <a:p>
            <a:r>
              <a:rPr lang="en-US" dirty="0"/>
              <a:t>Explain the key elements of clotting mechanism</a:t>
            </a:r>
          </a:p>
          <a:p>
            <a:r>
              <a:rPr lang="en-US" dirty="0"/>
              <a:t>Discuss the salient pharmacology of drug therapy in renal failure</a:t>
            </a:r>
          </a:p>
          <a:p>
            <a:r>
              <a:rPr lang="en-US" dirty="0"/>
              <a:t>Learn the rational use of diuretics</a:t>
            </a:r>
          </a:p>
          <a:p>
            <a:r>
              <a:rPr lang="en-US" dirty="0"/>
              <a:t>Describe how heparin and oral anticoagulants produce their effect.</a:t>
            </a:r>
          </a:p>
          <a:p>
            <a:r>
              <a:rPr lang="en-US" dirty="0"/>
              <a:t>Enumerate the indication of heparin and oral anticoagulants</a:t>
            </a:r>
          </a:p>
          <a:p>
            <a:r>
              <a:rPr lang="en-US" dirty="0"/>
              <a:t>Identify major adverse reactions associated with heparin and oral anticoagulants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6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D9C6-C9A0-43F4-A0FF-70B2268D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Pharmacology of 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149B1-9DFD-44E1-BEDF-CC6F0B5CA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b="1" dirty="0"/>
              <a:t>. Osmotic diuretics: </a:t>
            </a:r>
          </a:p>
          <a:p>
            <a:r>
              <a:rPr lang="en-US" dirty="0"/>
              <a:t>These drugs like mannitol and </a:t>
            </a:r>
            <a:r>
              <a:rPr lang="en-US" dirty="0" err="1"/>
              <a:t>glycerine</a:t>
            </a:r>
            <a:r>
              <a:rPr lang="en-US" dirty="0"/>
              <a:t> (glycerol) are freely filtered at the glomerulus and are relatively inert pharmacologically and undergo limited reabsorption by renal tubule. </a:t>
            </a:r>
          </a:p>
          <a:p>
            <a:r>
              <a:rPr lang="en-US" dirty="0"/>
              <a:t>These are administered to increase significantly the osmolality of plasma and tubular fluid. </a:t>
            </a:r>
          </a:p>
          <a:p>
            <a:r>
              <a:rPr lang="en-US" dirty="0"/>
              <a:t>Some times they produce nausea, vomiting, electrolyte imbalances.</a:t>
            </a:r>
          </a:p>
          <a:p>
            <a:r>
              <a:rPr lang="en-US" dirty="0"/>
              <a:t>They are used in cerebral edema and management of poisoning.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6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D326-0783-4449-AB29-9972F563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Adverse effect of Diuretics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4CF3F-2C55-4B8D-9A99-257B7A2A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39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Hyponatraemia – sometimes severe in elderly. </a:t>
            </a:r>
          </a:p>
          <a:p>
            <a:r>
              <a:rPr lang="en-US" dirty="0" err="1"/>
              <a:t>Hypokalaemia</a:t>
            </a:r>
            <a:r>
              <a:rPr lang="en-US" dirty="0"/>
              <a:t> –  due to Na – K ions exchange, </a:t>
            </a:r>
          </a:p>
          <a:p>
            <a:r>
              <a:rPr lang="en-US" dirty="0"/>
              <a:t>Hypomagnesaemia; </a:t>
            </a:r>
          </a:p>
          <a:p>
            <a:r>
              <a:rPr lang="en-US" dirty="0" err="1"/>
              <a:t>Hyperuricaemia</a:t>
            </a:r>
            <a:r>
              <a:rPr lang="en-US" dirty="0"/>
              <a:t>/Gout – most diuretics reduce urate clearance,</a:t>
            </a:r>
          </a:p>
          <a:p>
            <a:r>
              <a:rPr lang="en-US" dirty="0"/>
              <a:t>Hyperglycemia – thiazides reduce glucose tolerance:</a:t>
            </a:r>
          </a:p>
          <a:p>
            <a:r>
              <a:rPr lang="en-US" dirty="0" err="1"/>
              <a:t>Hypercalcaemia</a:t>
            </a:r>
            <a:r>
              <a:rPr lang="en-US" dirty="0"/>
              <a:t> – thiazides reduce urinary calcium ion clearance</a:t>
            </a:r>
          </a:p>
          <a:p>
            <a:r>
              <a:rPr lang="en-US" dirty="0" err="1"/>
              <a:t>Hypercholesterolaemia</a:t>
            </a:r>
            <a:r>
              <a:rPr lang="en-US" dirty="0"/>
              <a:t> – high-dose - small increase in plasma LDL cholesterol</a:t>
            </a:r>
          </a:p>
          <a:p>
            <a:r>
              <a:rPr lang="en-US" dirty="0"/>
              <a:t>Erectile dysfunction.</a:t>
            </a:r>
          </a:p>
          <a:p>
            <a:r>
              <a:rPr lang="en-US" dirty="0"/>
              <a:t>Increased plasma renin, </a:t>
            </a:r>
          </a:p>
          <a:p>
            <a:r>
              <a:rPr lang="en-US" dirty="0"/>
              <a:t>Idiosyncratic reactions, including rashes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60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33D0-BF7D-444A-BD3F-11434206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dirty="0"/>
              <a:t>Other drugs used in renal failure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C35156-4862-459C-9DD7-6F5CC5E85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3103" r="229"/>
          <a:stretch/>
        </p:blipFill>
        <p:spPr>
          <a:xfrm>
            <a:off x="583095" y="1298714"/>
            <a:ext cx="10770705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3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B970B-3413-4259-8C9C-D27D9228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6568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8D04-F1BF-4E74-858F-86FD49BB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Anticoagulant and Fibrinolytic agents</a:t>
            </a:r>
          </a:p>
        </p:txBody>
      </p:sp>
    </p:spTree>
    <p:extLst>
      <p:ext uri="{BB962C8B-B14F-4D97-AF65-F5344CB8AC3E}">
        <p14:creationId xmlns:p14="http://schemas.microsoft.com/office/powerpoint/2010/main" val="53285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B0A-E4A4-489B-830D-91498FAC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DA827-A733-4E37-AC1A-7CD9D3DD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6235" cy="4932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Terms</a:t>
            </a:r>
          </a:p>
          <a:p>
            <a:r>
              <a:rPr lang="en-US" b="1" dirty="0"/>
              <a:t>Hematopoiesis : </a:t>
            </a:r>
            <a:r>
              <a:rPr lang="en-US" dirty="0"/>
              <a:t>the production of circulating erythrocytes, platelets and leukocytes from undifferentiated stem cells.</a:t>
            </a:r>
          </a:p>
          <a:p>
            <a:r>
              <a:rPr lang="en-US" dirty="0"/>
              <a:t>Over 200 billion new cells per day</a:t>
            </a:r>
          </a:p>
          <a:p>
            <a:r>
              <a:rPr lang="en-ZA" altLang="en-US" b="1" dirty="0"/>
              <a:t>Haemostasis : </a:t>
            </a:r>
            <a:r>
              <a:rPr lang="en-US" altLang="en-US" b="1" dirty="0"/>
              <a:t>s</a:t>
            </a:r>
            <a:r>
              <a:rPr lang="en-US" altLang="en-US" dirty="0"/>
              <a:t>pontaneous arrest of bleeding from a damaged blood vessel </a:t>
            </a:r>
            <a:r>
              <a:rPr lang="en-ZA" altLang="en-US" dirty="0"/>
              <a:t>= formation Blood clot</a:t>
            </a:r>
          </a:p>
          <a:p>
            <a:r>
              <a:rPr lang="en-ZA" altLang="en-US" dirty="0"/>
              <a:t>Ancient Greek roots </a:t>
            </a:r>
          </a:p>
          <a:p>
            <a:r>
              <a:rPr lang="en-ZA" altLang="en-US" dirty="0"/>
              <a:t>"</a:t>
            </a:r>
            <a:r>
              <a:rPr lang="en-ZA" altLang="en-US" dirty="0" err="1"/>
              <a:t>heme</a:t>
            </a:r>
            <a:r>
              <a:rPr lang="en-ZA" altLang="en-US" dirty="0"/>
              <a:t>" meaning blood, </a:t>
            </a:r>
          </a:p>
          <a:p>
            <a:r>
              <a:rPr lang="en-ZA" altLang="en-US" dirty="0"/>
              <a:t>"stasis" meaning halting.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6627A-7AEF-48A0-A39C-22234D3D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38" y="4412974"/>
            <a:ext cx="4028662" cy="23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4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2873-16B2-4DB1-A097-4A1C54BC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altLang="en-US" dirty="0"/>
              <a:t>Haemostasis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4644-4369-4BD1-BA65-7A566DF17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ZA" altLang="en-US" dirty="0"/>
              <a:t>Involves 3 steps occur in a rapid sequence.</a:t>
            </a:r>
          </a:p>
          <a:p>
            <a:pPr lvl="1"/>
            <a:r>
              <a:rPr lang="en-ZA" altLang="en-US" dirty="0"/>
              <a:t> 1. </a:t>
            </a:r>
            <a:r>
              <a:rPr lang="en-ZA" altLang="en-US" b="1" dirty="0"/>
              <a:t>Vascular spasm, </a:t>
            </a:r>
          </a:p>
          <a:p>
            <a:pPr lvl="1"/>
            <a:r>
              <a:rPr lang="en-ZA" altLang="en-US" b="1" dirty="0"/>
              <a:t>2. Platelet plug formation.</a:t>
            </a:r>
            <a:r>
              <a:rPr lang="en-ZA" altLang="en-US" dirty="0"/>
              <a:t> </a:t>
            </a:r>
          </a:p>
          <a:p>
            <a:pPr lvl="1"/>
            <a:r>
              <a:rPr lang="en-ZA" altLang="en-US" dirty="0"/>
              <a:t>3. </a:t>
            </a:r>
            <a:r>
              <a:rPr lang="en-ZA" altLang="en-US" b="1" dirty="0"/>
              <a:t>Blood coagulation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Steps: </a:t>
            </a:r>
          </a:p>
          <a:p>
            <a:pPr marL="0" indent="0">
              <a:buNone/>
            </a:pPr>
            <a:r>
              <a:rPr lang="en-US" dirty="0"/>
              <a:t>Vascular Injury         vasospasm       platelets adhesion        platelets aggregation        coagulation cascade       fibrin 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4232A98-1454-4D5C-A693-25446FFBD6DB}"/>
              </a:ext>
            </a:extLst>
          </p:cNvPr>
          <p:cNvSpPr/>
          <p:nvPr/>
        </p:nvSpPr>
        <p:spPr>
          <a:xfrm>
            <a:off x="2683570" y="4969565"/>
            <a:ext cx="397566" cy="18553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910FE12-77B0-4F5D-B93B-EA2434CB2A19}"/>
              </a:ext>
            </a:extLst>
          </p:cNvPr>
          <p:cNvSpPr/>
          <p:nvPr/>
        </p:nvSpPr>
        <p:spPr>
          <a:xfrm>
            <a:off x="5426778" y="4571998"/>
            <a:ext cx="397566" cy="21203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9579C09-E8AA-4AE8-ADA7-52F0B7DD2BE7}"/>
              </a:ext>
            </a:extLst>
          </p:cNvPr>
          <p:cNvSpPr/>
          <p:nvPr/>
        </p:nvSpPr>
        <p:spPr>
          <a:xfrm>
            <a:off x="3190476" y="4576240"/>
            <a:ext cx="397566" cy="20355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D6F0B7-4A8F-44D2-B167-07476E6C4BC7}"/>
              </a:ext>
            </a:extLst>
          </p:cNvPr>
          <p:cNvSpPr/>
          <p:nvPr/>
        </p:nvSpPr>
        <p:spPr>
          <a:xfrm>
            <a:off x="8733184" y="4519916"/>
            <a:ext cx="397566" cy="2376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E7960-15C2-42A9-B63C-D46897079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731" y="4917330"/>
            <a:ext cx="420660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8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455F-E561-411E-A98D-60E233B3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platelets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7ECEF9-4F69-495A-9632-1E1CA6928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62" y="1715604"/>
            <a:ext cx="7593495" cy="4866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39BBE-CA8A-4951-A6B5-E044C462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363" y="2756452"/>
            <a:ext cx="2930802" cy="28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54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D0F2-BE2B-4538-A9D1-E776E05E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3"/>
            <a:ext cx="10515600" cy="1325563"/>
          </a:xfrm>
        </p:spPr>
        <p:txBody>
          <a:bodyPr/>
          <a:lstStyle/>
          <a:p>
            <a:r>
              <a:rPr lang="en-ZA" altLang="en-US" dirty="0"/>
              <a:t>Platelet activation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F67446-6CE6-4B0B-9471-7F23D363F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9"/>
            <a:ext cx="9339469" cy="49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5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9D99D17-2DDA-44D6-AC04-DC39DA02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1438"/>
            <a:ext cx="8229600" cy="1143000"/>
          </a:xfrm>
        </p:spPr>
        <p:txBody>
          <a:bodyPr/>
          <a:lstStyle/>
          <a:p>
            <a:pPr eaLnBrk="1" hangingPunct="1"/>
            <a:r>
              <a:rPr lang="en-ZA" altLang="en-US"/>
              <a:t>Platelet plug formation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E21DC6BC-4039-4185-B3A4-0CBC2C19EF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9750" y="1357314"/>
            <a:ext cx="8643938" cy="5214937"/>
          </a:xfr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2200-88FC-449C-8122-B9D53CD3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D7C11-1D06-49E0-A8EB-1812C98B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Anatomy and functions of the kidney</a:t>
            </a:r>
          </a:p>
          <a:p>
            <a:r>
              <a:rPr lang="en-US" dirty="0"/>
              <a:t>Renal failure</a:t>
            </a:r>
          </a:p>
          <a:p>
            <a:r>
              <a:rPr lang="en-US" dirty="0"/>
              <a:t>Pharmacology of diuretics</a:t>
            </a:r>
          </a:p>
          <a:p>
            <a:r>
              <a:rPr lang="en-US" dirty="0"/>
              <a:t>Mechanism and site of action of diuretic</a:t>
            </a:r>
          </a:p>
          <a:p>
            <a:r>
              <a:rPr lang="en-US" dirty="0"/>
              <a:t>Adverse effect of Diuretics</a:t>
            </a:r>
          </a:p>
          <a:p>
            <a:r>
              <a:rPr lang="en-US" dirty="0"/>
              <a:t>Anticoagulant</a:t>
            </a:r>
          </a:p>
          <a:p>
            <a:r>
              <a:rPr lang="en-US" dirty="0"/>
              <a:t>Fibrinolytics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6602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6B493C9-8D8A-4DE5-826B-37BD2A48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/>
            <a:r>
              <a:rPr lang="en-ZA" altLang="en-US"/>
              <a:t>Clotting factors</a:t>
            </a: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3DE0583B-77B9-4AE9-A03D-9441137667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357314"/>
            <a:ext cx="9144000" cy="5500687"/>
          </a:xfr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A94C389B-962F-4983-BF94-13AE0B34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 dirty="0"/>
              <a:t>Clotting cascade</a:t>
            </a:r>
          </a:p>
        </p:txBody>
      </p:sp>
      <p:pic>
        <p:nvPicPr>
          <p:cNvPr id="22531" name="Content Placeholder 3" descr="https://upload.wikimedia.org/wikipedia/commons/thumb/b/b6/Coagulation_full.svg/400px-Coagulation_full.svg.png">
            <a:extLst>
              <a:ext uri="{FF2B5EF4-FFF2-40B4-BE49-F238E27FC236}">
                <a16:creationId xmlns:a16="http://schemas.microsoft.com/office/drawing/2014/main" id="{0C41FE84-AE9D-4F0F-B910-4FA2064C0EBE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428750"/>
            <a:ext cx="9115425" cy="5214938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251F6F16-9885-432B-8CE2-61F9D241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 dirty="0"/>
              <a:t>Clotting cascade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69E45EEA-4ADA-4EC3-B93B-8D5C2EB0E1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02295"/>
            <a:ext cx="8501063" cy="4929809"/>
          </a:xfr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F555-165B-43F2-AAA6-00C7D11A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Clotting cascade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07889-F51C-47AE-A1C1-4EECBE7E4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3208"/>
            <a:ext cx="713960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12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8D66966-FECE-434C-9869-D0E2A414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 dirty="0"/>
              <a:t>Cofactors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F584-AE86-4980-849B-726451B3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ZA" b="1" dirty="0"/>
              <a:t>Calcium</a:t>
            </a:r>
            <a:r>
              <a:rPr lang="en-ZA" dirty="0"/>
              <a:t> and </a:t>
            </a:r>
            <a:r>
              <a:rPr lang="en-ZA" b="1" dirty="0"/>
              <a:t>phospholipid</a:t>
            </a:r>
            <a:r>
              <a:rPr lang="en-ZA" dirty="0"/>
              <a:t> (a platelet membrane constituent): are required for the </a:t>
            </a:r>
            <a:r>
              <a:rPr lang="en-ZA" dirty="0" err="1"/>
              <a:t>tenase</a:t>
            </a:r>
            <a:r>
              <a:rPr lang="en-ZA" dirty="0"/>
              <a:t> and prothrombinase complexes to function.</a:t>
            </a:r>
          </a:p>
          <a:p>
            <a:pPr marL="0" indent="0">
              <a:buNone/>
              <a:defRPr/>
            </a:pPr>
            <a:r>
              <a:rPr lang="en-ZA" dirty="0"/>
              <a:t> </a:t>
            </a:r>
          </a:p>
          <a:p>
            <a:pPr>
              <a:defRPr/>
            </a:pPr>
            <a:r>
              <a:rPr lang="en-ZA" dirty="0"/>
              <a:t>Calcium mediates the binding of the complexes via the terminal gamma-carboxy residues on </a:t>
            </a:r>
            <a:r>
              <a:rPr lang="en-ZA" dirty="0" err="1"/>
              <a:t>Xa</a:t>
            </a:r>
            <a:r>
              <a:rPr lang="en-ZA" dirty="0"/>
              <a:t> and </a:t>
            </a:r>
            <a:r>
              <a:rPr lang="en-ZA" dirty="0" err="1"/>
              <a:t>IXa</a:t>
            </a:r>
            <a:r>
              <a:rPr lang="en-ZA" dirty="0"/>
              <a:t> to the phospholipid surfaces expressed by platelets, as well as procoagulant microparticles or </a:t>
            </a:r>
            <a:r>
              <a:rPr lang="en-ZA" dirty="0" err="1"/>
              <a:t>microvesicles</a:t>
            </a:r>
            <a:r>
              <a:rPr lang="en-ZA" dirty="0"/>
              <a:t> shed from them. </a:t>
            </a:r>
          </a:p>
          <a:p>
            <a:pPr>
              <a:defRPr/>
            </a:pPr>
            <a:r>
              <a:rPr lang="en-ZA" dirty="0"/>
              <a:t>Calcium is also required at other points in the coagulation cascade.</a:t>
            </a:r>
          </a:p>
          <a:p>
            <a:pPr>
              <a:defRPr/>
            </a:pPr>
            <a:endParaRPr lang="en-ZA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E87AB7B1-E707-41E7-B4D0-A58C8247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 dirty="0"/>
              <a:t>Cofactors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C10A70A5-D528-4161-A509-FC728770B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ZA" altLang="en-US" b="1" dirty="0"/>
              <a:t>Vitamin K</a:t>
            </a:r>
            <a:r>
              <a:rPr lang="en-ZA" altLang="en-US" dirty="0"/>
              <a:t> is an essential factor to a hepatic gamma-glutamyl carboxylase that adds a carboxyl group to glutamic acid residues on factors II, VII, IX and X, as well as Protein S, Protein C and Protein Z.</a:t>
            </a:r>
          </a:p>
          <a:p>
            <a:pPr marL="0" indent="0" eaLnBrk="1" hangingPunct="1">
              <a:buNone/>
            </a:pPr>
            <a:r>
              <a:rPr lang="en-ZA" altLang="en-US" dirty="0"/>
              <a:t> </a:t>
            </a:r>
          </a:p>
          <a:p>
            <a:pPr eaLnBrk="1" hangingPunct="1"/>
            <a:r>
              <a:rPr lang="en-ZA" altLang="en-US" dirty="0"/>
              <a:t>In adding the gamma-carboxyl group to glutamate residues on the immature clotting factors Vitamin K is itself oxidized.</a:t>
            </a:r>
          </a:p>
          <a:p>
            <a:pPr eaLnBrk="1" hangingPunct="1"/>
            <a:endParaRPr lang="en-ZA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D5BCD-A049-4D27-A36B-C4EB39B0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ZA" altLang="en-US" sz="8800" dirty="0"/>
              <a:t>Fibrinolysis/</a:t>
            </a:r>
          </a:p>
          <a:p>
            <a:pPr marL="0" indent="0" algn="ctr">
              <a:buNone/>
            </a:pPr>
            <a:r>
              <a:rPr lang="en-ZA" altLang="en-US" sz="8800" dirty="0"/>
              <a:t>thrombolysis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000275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FF99438-EBD4-4B96-B0B4-EA18395F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 dirty="0"/>
              <a:t>Fibrinolysis/thrombolysis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6352-8BF5-4A30-BA49-6AB19ABC4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ZA" dirty="0"/>
              <a:t>Eventually, blood clots are reorganised and resorbed by a process termed </a:t>
            </a:r>
            <a:r>
              <a:rPr lang="en-ZA" i="1" dirty="0"/>
              <a:t>fibrinolysis</a:t>
            </a:r>
            <a:r>
              <a:rPr lang="en-ZA" dirty="0"/>
              <a:t>. </a:t>
            </a:r>
          </a:p>
          <a:p>
            <a:pPr>
              <a:defRPr/>
            </a:pPr>
            <a:endParaRPr lang="en-ZA" dirty="0"/>
          </a:p>
          <a:p>
            <a:pPr>
              <a:defRPr/>
            </a:pPr>
            <a:r>
              <a:rPr lang="en-ZA" dirty="0"/>
              <a:t>The main enzyme responsible for this process (plasmin) is regulated by various activators and inhibitors.</a:t>
            </a:r>
          </a:p>
          <a:p>
            <a:pPr>
              <a:defRPr/>
            </a:pPr>
            <a:endParaRPr lang="en-ZA" dirty="0"/>
          </a:p>
          <a:p>
            <a:pPr>
              <a:defRPr/>
            </a:pPr>
            <a:r>
              <a:rPr lang="en-ZA" dirty="0"/>
              <a:t>Fibrinolysis is a process of dissolving intravascular clot. </a:t>
            </a:r>
          </a:p>
          <a:p>
            <a:pPr>
              <a:defRPr/>
            </a:pPr>
            <a:endParaRPr lang="en-ZA" dirty="0"/>
          </a:p>
          <a:p>
            <a:pPr>
              <a:defRPr/>
            </a:pPr>
            <a:r>
              <a:rPr lang="en-ZA" dirty="0"/>
              <a:t>It can be primary (by plasmin) or secondary (by drugs)</a:t>
            </a:r>
          </a:p>
          <a:p>
            <a:pPr>
              <a:defRPr/>
            </a:pPr>
            <a:endParaRPr lang="en-ZA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D0D98E48-985D-45DD-9D9F-226B97BA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Fibrinolysis</a:t>
            </a:r>
          </a:p>
        </p:txBody>
      </p:sp>
      <p:pic>
        <p:nvPicPr>
          <p:cNvPr id="32771" name="Picture 2">
            <a:extLst>
              <a:ext uri="{FF2B5EF4-FFF2-40B4-BE49-F238E27FC236}">
                <a16:creationId xmlns:a16="http://schemas.microsoft.com/office/drawing/2014/main" id="{13AFA49E-629E-4D59-9DCD-F80A3A7AA5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9875" y="1500187"/>
            <a:ext cx="6643688" cy="4992687"/>
          </a:xfr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BCD1F8D5-A7B7-4824-B4B9-E81788ED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Anti-thrombotic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55F4DC7F-4A40-4199-B49C-8250A1D91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ZA" altLang="en-US" dirty="0"/>
              <a:t>The treatment and prevention of thrombosis involves three classes of drugs, namely </a:t>
            </a:r>
          </a:p>
          <a:p>
            <a:pPr eaLnBrk="1" hangingPunct="1"/>
            <a:endParaRPr lang="en-ZA" altLang="en-US" dirty="0"/>
          </a:p>
          <a:p>
            <a:pPr lvl="1" eaLnBrk="1" hangingPunct="1"/>
            <a:r>
              <a:rPr lang="en-ZA" altLang="en-US" sz="4400" dirty="0"/>
              <a:t>Anticoagulants, </a:t>
            </a:r>
          </a:p>
          <a:p>
            <a:pPr lvl="1" eaLnBrk="1" hangingPunct="1"/>
            <a:r>
              <a:rPr lang="en-ZA" altLang="en-US" sz="4400" dirty="0"/>
              <a:t>Antiplatelet drugs and</a:t>
            </a:r>
          </a:p>
          <a:p>
            <a:pPr lvl="1" eaLnBrk="1" hangingPunct="1"/>
            <a:r>
              <a:rPr lang="en-ZA" altLang="en-US" sz="4400" dirty="0"/>
              <a:t>Fibrinolytics.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C5BF-3C61-44E8-8135-5CA391DB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and functions of the kidney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242551-AEA9-483B-8DC0-D8BD5F2B4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24" y="1690688"/>
            <a:ext cx="4504895" cy="4934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C28FBC-6CD9-455A-AE77-D41D8C4A1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5" t="3952" r="1520"/>
          <a:stretch/>
        </p:blipFill>
        <p:spPr>
          <a:xfrm>
            <a:off x="5512293" y="1690688"/>
            <a:ext cx="6533933" cy="50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6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Content Placeholder 3">
            <a:extLst>
              <a:ext uri="{FF2B5EF4-FFF2-40B4-BE49-F238E27FC236}">
                <a16:creationId xmlns:a16="http://schemas.microsoft.com/office/drawing/2014/main" id="{3EB1C73E-F277-4A8C-99BF-E71555EFC8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269" y="225286"/>
            <a:ext cx="11873948" cy="6632714"/>
          </a:xfr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F0BD-BE51-4D1D-8FF9-C23DBB237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Anticoagulants</a:t>
            </a:r>
          </a:p>
        </p:txBody>
      </p:sp>
    </p:spTree>
    <p:extLst>
      <p:ext uri="{BB962C8B-B14F-4D97-AF65-F5344CB8AC3E}">
        <p14:creationId xmlns:p14="http://schemas.microsoft.com/office/powerpoint/2010/main" val="601125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D094-C4CA-4508-BDC1-907FE6B4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Anticoagulants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B6654-A756-418D-B9B3-4723D84E1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Anticoagulants : </a:t>
            </a:r>
            <a:r>
              <a:rPr lang="en-US" dirty="0"/>
              <a:t>drugs which inhibit fibrin formation.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Classification</a:t>
            </a:r>
          </a:p>
          <a:p>
            <a:pPr marL="0" indent="0">
              <a:buNone/>
            </a:pPr>
            <a:r>
              <a:rPr lang="en-US" dirty="0"/>
              <a:t>Based on mechanism of action</a:t>
            </a:r>
          </a:p>
          <a:p>
            <a:r>
              <a:rPr lang="en-US" dirty="0"/>
              <a:t>1. Fast and direct acting </a:t>
            </a:r>
            <a:r>
              <a:rPr lang="en-US" dirty="0" err="1"/>
              <a:t>e.g</a:t>
            </a:r>
            <a:r>
              <a:rPr lang="en-US" dirty="0"/>
              <a:t>: Heparin</a:t>
            </a:r>
          </a:p>
          <a:p>
            <a:r>
              <a:rPr lang="en-US" dirty="0"/>
              <a:t>2. Slow and indirect acting (Oral anticoagulants) </a:t>
            </a:r>
            <a:r>
              <a:rPr lang="en-US" dirty="0" err="1"/>
              <a:t>e.g</a:t>
            </a:r>
            <a:r>
              <a:rPr lang="en-US" dirty="0"/>
              <a:t> Warfarin and Dicumarol</a:t>
            </a:r>
          </a:p>
        </p:txBody>
      </p:sp>
    </p:spTree>
    <p:extLst>
      <p:ext uri="{BB962C8B-B14F-4D97-AF65-F5344CB8AC3E}">
        <p14:creationId xmlns:p14="http://schemas.microsoft.com/office/powerpoint/2010/main" val="894875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D9FAC26D-8284-497C-B35A-FE4F8BED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 dirty="0"/>
              <a:t>Anticoagulants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75BDC2F3-6ED3-410A-8DD8-B07C099F2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731" y="1825625"/>
            <a:ext cx="5072270" cy="4351338"/>
          </a:xfrm>
        </p:spPr>
        <p:txBody>
          <a:bodyPr/>
          <a:lstStyle/>
          <a:p>
            <a:pPr eaLnBrk="1" hangingPunct="1"/>
            <a:r>
              <a:rPr lang="en-ZA" altLang="en-US" dirty="0"/>
              <a:t>Parenteral anticoagulant</a:t>
            </a:r>
          </a:p>
          <a:p>
            <a:pPr lvl="1" eaLnBrk="1" hangingPunct="1"/>
            <a:r>
              <a:rPr lang="en-ZA" altLang="en-US" dirty="0"/>
              <a:t>Unfractionated heparin</a:t>
            </a:r>
          </a:p>
          <a:p>
            <a:pPr lvl="1" eaLnBrk="1" hangingPunct="1"/>
            <a:r>
              <a:rPr lang="en-ZA" altLang="en-US" dirty="0"/>
              <a:t>Low molecular weight heparin</a:t>
            </a:r>
          </a:p>
          <a:p>
            <a:pPr lvl="1" eaLnBrk="1" hangingPunct="1"/>
            <a:r>
              <a:rPr lang="en-ZA" altLang="en-US" dirty="0"/>
              <a:t>Synthetic </a:t>
            </a:r>
            <a:r>
              <a:rPr lang="en-ZA" altLang="en-US" dirty="0" err="1"/>
              <a:t>pentasaccharides</a:t>
            </a:r>
            <a:r>
              <a:rPr lang="en-ZA" altLang="en-US" dirty="0"/>
              <a:t> :(fondaparinux, </a:t>
            </a:r>
            <a:r>
              <a:rPr lang="en-ZA" altLang="en-US" dirty="0" err="1"/>
              <a:t>idraparinux</a:t>
            </a:r>
            <a:r>
              <a:rPr lang="en-ZA" altLang="en-US" dirty="0"/>
              <a:t>)</a:t>
            </a:r>
          </a:p>
          <a:p>
            <a:pPr lvl="1" eaLnBrk="1" hangingPunct="1"/>
            <a:r>
              <a:rPr lang="en-ZA" altLang="en-US" dirty="0"/>
              <a:t>Danaparoid</a:t>
            </a:r>
          </a:p>
          <a:p>
            <a:pPr lvl="1" eaLnBrk="1" hangingPunct="1"/>
            <a:r>
              <a:rPr lang="en-ZA" altLang="en-US" dirty="0"/>
              <a:t>Antithrombin: Hirudin, Bivalirudin</a:t>
            </a:r>
          </a:p>
          <a:p>
            <a:pPr lvl="1" eaLnBrk="1" hangingPunct="1"/>
            <a:r>
              <a:rPr lang="en-ZA" altLang="en-US" dirty="0"/>
              <a:t>Synthetic : </a:t>
            </a:r>
            <a:r>
              <a:rPr lang="en-ZA" altLang="en-US" dirty="0" err="1"/>
              <a:t>Argatroban</a:t>
            </a:r>
            <a:r>
              <a:rPr lang="en-ZA" altLang="en-US" dirty="0"/>
              <a:t>,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ZA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ZA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C8EE4E-9148-4312-A492-0A1EA808C3B8}"/>
              </a:ext>
            </a:extLst>
          </p:cNvPr>
          <p:cNvSpPr txBox="1">
            <a:spLocks/>
          </p:cNvSpPr>
          <p:nvPr/>
        </p:nvSpPr>
        <p:spPr>
          <a:xfrm>
            <a:off x="6049622" y="1904999"/>
            <a:ext cx="5913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altLang="en-US" dirty="0"/>
              <a:t>Oral anticoagulant</a:t>
            </a:r>
          </a:p>
          <a:p>
            <a:pPr lvl="1"/>
            <a:r>
              <a:rPr lang="en-ZA" altLang="en-US" dirty="0"/>
              <a:t>Warfarin, Coumarin,</a:t>
            </a:r>
          </a:p>
          <a:p>
            <a:pPr lvl="1"/>
            <a:r>
              <a:rPr lang="en-ZA" altLang="en-US" dirty="0" err="1"/>
              <a:t>Acenocoumarol</a:t>
            </a:r>
            <a:r>
              <a:rPr lang="en-ZA" altLang="en-US" dirty="0"/>
              <a:t>, </a:t>
            </a:r>
            <a:r>
              <a:rPr lang="en-ZA" altLang="en-US" dirty="0" err="1"/>
              <a:t>Phenprocoumon</a:t>
            </a:r>
            <a:r>
              <a:rPr lang="en-ZA" altLang="en-US" dirty="0"/>
              <a:t>,</a:t>
            </a:r>
          </a:p>
          <a:p>
            <a:pPr lvl="1"/>
            <a:r>
              <a:rPr lang="en-ZA" altLang="en-US" dirty="0" err="1"/>
              <a:t>Indadione</a:t>
            </a:r>
            <a:r>
              <a:rPr lang="en-ZA" altLang="en-US" dirty="0"/>
              <a:t> derivative: </a:t>
            </a:r>
            <a:r>
              <a:rPr lang="en-ZA" altLang="en-US" dirty="0" err="1"/>
              <a:t>Anisindione</a:t>
            </a:r>
            <a:endParaRPr lang="en-ZA" altLang="en-US" dirty="0"/>
          </a:p>
          <a:p>
            <a:pPr lvl="1"/>
            <a:r>
              <a:rPr lang="en-ZA" altLang="en-US" dirty="0"/>
              <a:t>Rodenticide:  pindone</a:t>
            </a:r>
          </a:p>
          <a:p>
            <a:pPr lvl="1"/>
            <a:r>
              <a:rPr lang="en-ZA" altLang="en-US" dirty="0" err="1"/>
              <a:t>Ximelagatran</a:t>
            </a:r>
            <a:r>
              <a:rPr lang="en-ZA" altLang="en-US" dirty="0"/>
              <a:t>: Newer Oral Antithrombin</a:t>
            </a:r>
          </a:p>
          <a:p>
            <a:pPr lvl="1"/>
            <a:endParaRPr lang="en-ZA" altLang="en-US" dirty="0"/>
          </a:p>
          <a:p>
            <a:endParaRPr lang="en-ZA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3069D693-AF3A-4559-86D1-2CDE4F0F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ANTICOAGULANT &amp; ANTITHROMBOTIC DRUGS</a:t>
            </a:r>
            <a:endParaRPr lang="en-ZA" altLang="en-US" sz="3200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01392EC5-3C89-46DF-9DA8-04AA6E5C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/>
              <a:t>Target                                    	  		Drug</a:t>
            </a:r>
          </a:p>
          <a:p>
            <a:pPr eaLnBrk="1" hangingPunct="1">
              <a:buFontTx/>
              <a:buNone/>
            </a:pPr>
            <a:endParaRPr lang="en-US" altLang="en-US" b="1" dirty="0"/>
          </a:p>
          <a:p>
            <a:pPr eaLnBrk="1" hangingPunct="1">
              <a:buFontTx/>
              <a:buNone/>
            </a:pPr>
            <a:r>
              <a:rPr lang="en-US" altLang="en-US" dirty="0"/>
              <a:t>Activated clotting factors       			Heparin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/>
              <a:t>Clotting factors                        			Warfarin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/>
              <a:t>Thrombin                                  			Bivalirudin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>
              <a:solidFill>
                <a:schemeClr val="bg1"/>
              </a:solidFill>
            </a:endParaRPr>
          </a:p>
          <a:p>
            <a:endParaRPr lang="en-ZA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BA812CDE-F022-4201-B872-366C7B49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ANTICOAGULANT &amp; ANTITHROMBOTIC DRUGS</a:t>
            </a:r>
            <a:endParaRPr lang="en-ZA" altLang="en-US" sz="3200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D0B8C59B-0150-48DA-8978-3D6457282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b="1" dirty="0"/>
              <a:t>Target                                    			 Drug</a:t>
            </a: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/>
              <a:t>Platelets                                			 Aspirin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                                                			Clopidogrel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                                                			Abciximab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/>
              <a:t>Blood clot                              			r-tissue plasminogen 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                                                			activator</a:t>
            </a:r>
          </a:p>
          <a:p>
            <a:endParaRPr lang="en-ZA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12B6F6F0-12D6-4750-A532-F7D7D3110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85751"/>
            <a:ext cx="8229600" cy="5840413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endParaRPr lang="en-ZA" altLang="en-US" sz="8800"/>
          </a:p>
          <a:p>
            <a:pPr algn="ctr">
              <a:buFont typeface="Arial" panose="020B0604020202020204" pitchFamily="34" charset="0"/>
              <a:buNone/>
            </a:pPr>
            <a:r>
              <a:rPr lang="en-ZA" altLang="en-US" sz="8800"/>
              <a:t>Heparin</a:t>
            </a:r>
          </a:p>
          <a:p>
            <a:pPr algn="ctr">
              <a:buFont typeface="Arial" panose="020B0604020202020204" pitchFamily="34" charset="0"/>
              <a:buNone/>
            </a:pPr>
            <a:endParaRPr lang="en-ZA" altLang="en-US" sz="8800"/>
          </a:p>
        </p:txBody>
      </p:sp>
      <p:pic>
        <p:nvPicPr>
          <p:cNvPr id="44035" name="Picture 4" descr="HEPARIN">
            <a:extLst>
              <a:ext uri="{FF2B5EF4-FFF2-40B4-BE49-F238E27FC236}">
                <a16:creationId xmlns:a16="http://schemas.microsoft.com/office/drawing/2014/main" id="{C6E958CD-A25A-4281-873F-8DFFF6F3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1" y="3714750"/>
            <a:ext cx="69961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2E92F49-DFF4-4761-B732-1EBCBD86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 dirty="0"/>
              <a:t>Heparin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127E-EB67-48AA-9CD9-12F231C03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It is a heterogeneous mixture of sulfated acidic mucopolysaccharides</a:t>
            </a:r>
            <a:endParaRPr lang="en-ZA" dirty="0"/>
          </a:p>
          <a:p>
            <a:pPr>
              <a:defRPr/>
            </a:pPr>
            <a:r>
              <a:rPr lang="en-ZA" dirty="0"/>
              <a:t>A glycosaminoglycan found in secretory granules of mast cell.</a:t>
            </a:r>
          </a:p>
          <a:p>
            <a:pPr>
              <a:defRPr/>
            </a:pPr>
            <a:r>
              <a:rPr lang="en-ZA" dirty="0"/>
              <a:t>The unfractionated preparation is extracted from the lung or intestine of ox or pig, and is a mixture of polymers of varying molecular weights.</a:t>
            </a:r>
          </a:p>
          <a:p>
            <a:pPr>
              <a:defRPr/>
            </a:pPr>
            <a:r>
              <a:rPr lang="en-ZA" dirty="0"/>
              <a:t>Low molecular weight heparin : Examples are; </a:t>
            </a:r>
            <a:r>
              <a:rPr lang="en-ZA" dirty="0" err="1"/>
              <a:t>Bemiparin</a:t>
            </a:r>
            <a:r>
              <a:rPr lang="en-ZA" dirty="0"/>
              <a:t>, Nadroparin , Reviparin, Enoxaparin, Parnaparin, Certoparin , </a:t>
            </a:r>
            <a:r>
              <a:rPr lang="en-ZA" dirty="0" err="1"/>
              <a:t>Dalteparin</a:t>
            </a:r>
            <a:r>
              <a:rPr lang="en-ZA" dirty="0"/>
              <a:t> Tinzaparin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4069-0BE8-47F2-9629-5044572E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altLang="en-US" dirty="0"/>
              <a:t>Heparin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EF9B-5648-415E-9D5E-7837541F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Mechanism of action</a:t>
            </a:r>
          </a:p>
          <a:p>
            <a:r>
              <a:rPr lang="en-US" dirty="0"/>
              <a:t>Heparin activates </a:t>
            </a:r>
            <a:r>
              <a:rPr lang="en-US" dirty="0" err="1"/>
              <a:t>antithrobimin</a:t>
            </a:r>
            <a:r>
              <a:rPr lang="en-US" dirty="0"/>
              <a:t> III (AT III) which inhibits clotting factor proteases (factors </a:t>
            </a:r>
            <a:r>
              <a:rPr lang="en-US" dirty="0" err="1"/>
              <a:t>IXa</a:t>
            </a:r>
            <a:r>
              <a:rPr lang="en-US" dirty="0"/>
              <a:t>, </a:t>
            </a:r>
            <a:r>
              <a:rPr lang="en-US" dirty="0" err="1"/>
              <a:t>Xa</a:t>
            </a:r>
            <a:r>
              <a:rPr lang="en-US" dirty="0"/>
              <a:t>, </a:t>
            </a:r>
            <a:r>
              <a:rPr lang="en-US" dirty="0" err="1"/>
              <a:t>XIa</a:t>
            </a:r>
            <a:r>
              <a:rPr lang="en-US" dirty="0"/>
              <a:t> and </a:t>
            </a:r>
            <a:r>
              <a:rPr lang="en-US" dirty="0" err="1"/>
              <a:t>XIIa</a:t>
            </a:r>
            <a:r>
              <a:rPr lang="en-US" dirty="0"/>
              <a:t>). </a:t>
            </a:r>
          </a:p>
          <a:p>
            <a:r>
              <a:rPr lang="en-US" dirty="0"/>
              <a:t>inhibits the formation of fibrin clots, </a:t>
            </a:r>
          </a:p>
          <a:p>
            <a:r>
              <a:rPr lang="en-US" dirty="0"/>
              <a:t>Inhibits the conversion of fibrinogen to fibrin, </a:t>
            </a:r>
          </a:p>
          <a:p>
            <a:r>
              <a:rPr lang="en-US" dirty="0"/>
              <a:t>Inactivates several of the factors necessary for the clotting of blood.</a:t>
            </a:r>
          </a:p>
          <a:p>
            <a:r>
              <a:rPr lang="en-US" dirty="0"/>
              <a:t>It is a “suicide substrate’” to serine protease especially activated factor </a:t>
            </a:r>
            <a:r>
              <a:rPr lang="en-US" dirty="0" err="1"/>
              <a:t>Xa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73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FD80-259B-4811-B644-81A0949F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altLang="en-US" dirty="0"/>
              <a:t>Heparin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A993-3453-495F-A347-A9D99F64D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Clinical Uses</a:t>
            </a:r>
          </a:p>
          <a:p>
            <a:r>
              <a:rPr lang="en-US" dirty="0"/>
              <a:t>Prevention and treatment of venous thrombosis (DVT), </a:t>
            </a:r>
          </a:p>
          <a:p>
            <a:r>
              <a:rPr lang="en-US" dirty="0"/>
              <a:t>Atrial fibrillation</a:t>
            </a:r>
          </a:p>
          <a:p>
            <a:r>
              <a:rPr lang="en-US" dirty="0"/>
              <a:t>Post operative thrombosis and embolism, </a:t>
            </a:r>
          </a:p>
          <a:p>
            <a:r>
              <a:rPr lang="en-US" dirty="0"/>
              <a:t>Arterial embolus, </a:t>
            </a:r>
          </a:p>
          <a:p>
            <a:r>
              <a:rPr lang="en-US" dirty="0"/>
              <a:t>Treatment of coronary occlusion, </a:t>
            </a:r>
          </a:p>
          <a:p>
            <a:r>
              <a:rPr lang="en-US" dirty="0"/>
              <a:t>Acute myocardial infarction</a:t>
            </a:r>
          </a:p>
          <a:p>
            <a:r>
              <a:rPr lang="en-US" dirty="0"/>
              <a:t>peripheral arterial embolism</a:t>
            </a:r>
          </a:p>
        </p:txBody>
      </p:sp>
    </p:spTree>
    <p:extLst>
      <p:ext uri="{BB962C8B-B14F-4D97-AF65-F5344CB8AC3E}">
        <p14:creationId xmlns:p14="http://schemas.microsoft.com/office/powerpoint/2010/main" val="213052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260A-9E60-4470-A157-31478C30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and functions of the kidney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8203-39EF-49A4-AF91-6D0AC90C2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38530" cy="4351338"/>
          </a:xfrm>
        </p:spPr>
        <p:txBody>
          <a:bodyPr/>
          <a:lstStyle/>
          <a:p>
            <a:r>
              <a:rPr lang="en-US" dirty="0"/>
              <a:t>The kidneys are composed of about 1 million functional units called nephrons.</a:t>
            </a:r>
          </a:p>
          <a:p>
            <a:r>
              <a:rPr lang="en-US" dirty="0"/>
              <a:t>Each nephron glomerulus and a capsule surrounding the glomerulus (Bowman’s capsule), leading to the proximal tubule, loop of Henle, distal tubule, and, finally, collecting tubule.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4CA5D-156C-411C-9E6E-AB680B73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13" y="1690688"/>
            <a:ext cx="4183126" cy="46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98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A70B-0B1A-4359-8F73-139192C5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altLang="en-US" dirty="0"/>
              <a:t>Heparin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8BBDE-F5B3-44BF-A567-05370D4BC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Administration:</a:t>
            </a:r>
          </a:p>
          <a:p>
            <a:r>
              <a:rPr lang="en-US" dirty="0"/>
              <a:t>Can be given IV or subcutaneous. </a:t>
            </a:r>
          </a:p>
          <a:p>
            <a:r>
              <a:rPr lang="en-US" dirty="0"/>
              <a:t>Oral therapy is ineffective because it is inactivated by gastric acids and absorption is minimal because of large molecular size.</a:t>
            </a:r>
          </a:p>
          <a:p>
            <a:r>
              <a:rPr lang="en-US" dirty="0"/>
              <a:t>Heparin must never be administered intramuscularly because of danger of hematoma formation at injection site.</a:t>
            </a:r>
          </a:p>
        </p:txBody>
      </p:sp>
    </p:spTree>
    <p:extLst>
      <p:ext uri="{BB962C8B-B14F-4D97-AF65-F5344CB8AC3E}">
        <p14:creationId xmlns:p14="http://schemas.microsoft.com/office/powerpoint/2010/main" val="1910798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B8BA-A334-402A-A989-BBB1521E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altLang="en-US" dirty="0"/>
              <a:t>Heparin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21C5-4EF9-48B9-B635-85199A443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Side effects:</a:t>
            </a:r>
          </a:p>
          <a:p>
            <a:r>
              <a:rPr lang="en-US" dirty="0"/>
              <a:t>Bleeding is the major side effect, </a:t>
            </a:r>
          </a:p>
          <a:p>
            <a:r>
              <a:rPr lang="en-US" dirty="0"/>
              <a:t>Allergy, </a:t>
            </a:r>
          </a:p>
          <a:p>
            <a:r>
              <a:rPr lang="en-US" dirty="0"/>
              <a:t>Alopecia, </a:t>
            </a:r>
          </a:p>
          <a:p>
            <a:r>
              <a:rPr lang="en-US" dirty="0"/>
              <a:t>Osteoporosis and </a:t>
            </a:r>
          </a:p>
          <a:p>
            <a:r>
              <a:rPr lang="en-US" dirty="0"/>
              <a:t>Thrombocytopenia</a:t>
            </a:r>
          </a:p>
        </p:txBody>
      </p:sp>
    </p:spTree>
    <p:extLst>
      <p:ext uri="{BB962C8B-B14F-4D97-AF65-F5344CB8AC3E}">
        <p14:creationId xmlns:p14="http://schemas.microsoft.com/office/powerpoint/2010/main" val="3338464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191B-F789-4E7B-976C-9C46F73A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altLang="en-US" dirty="0"/>
              <a:t>Heparin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A100-3B3B-43C2-94CF-008D63641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29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Contraindications</a:t>
            </a:r>
          </a:p>
          <a:p>
            <a:r>
              <a:rPr lang="en-US" dirty="0"/>
              <a:t>Hypersensitive to the drug,</a:t>
            </a:r>
          </a:p>
          <a:p>
            <a:r>
              <a:rPr lang="en-US" dirty="0"/>
              <a:t>Actively bleeding</a:t>
            </a:r>
          </a:p>
          <a:p>
            <a:r>
              <a:rPr lang="en-US" dirty="0"/>
              <a:t>Hemophilia, </a:t>
            </a:r>
          </a:p>
          <a:p>
            <a:r>
              <a:rPr lang="en-US" dirty="0"/>
              <a:t>Thrombocytopenia, </a:t>
            </a:r>
          </a:p>
          <a:p>
            <a:r>
              <a:rPr lang="en-US" dirty="0"/>
              <a:t>Purpura, </a:t>
            </a:r>
          </a:p>
          <a:p>
            <a:r>
              <a:rPr lang="en-US" dirty="0"/>
              <a:t>Severe hypertension, </a:t>
            </a:r>
          </a:p>
          <a:p>
            <a:r>
              <a:rPr lang="en-US" dirty="0"/>
              <a:t>Intracranial hemorrhage, </a:t>
            </a:r>
          </a:p>
          <a:p>
            <a:r>
              <a:rPr lang="en-US" dirty="0"/>
              <a:t>Infective endocarditis, </a:t>
            </a:r>
          </a:p>
          <a:p>
            <a:r>
              <a:rPr lang="en-US" dirty="0"/>
              <a:t>Active tuberculosis, etc.</a:t>
            </a:r>
          </a:p>
        </p:txBody>
      </p:sp>
    </p:spTree>
    <p:extLst>
      <p:ext uri="{BB962C8B-B14F-4D97-AF65-F5344CB8AC3E}">
        <p14:creationId xmlns:p14="http://schemas.microsoft.com/office/powerpoint/2010/main" val="576392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741A9D4F-4092-41F9-AF0D-4626CF96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Advantages of LMWH over unfractionated heparin</a:t>
            </a:r>
            <a:endParaRPr lang="en-ZA" altLang="en-US" sz="3600" dirty="0"/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2242B278-CFFB-4BAD-831F-01087FF53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7339"/>
            <a:ext cx="10797209" cy="4227444"/>
          </a:xfrm>
        </p:spPr>
        <p:txBody>
          <a:bodyPr/>
          <a:lstStyle/>
          <a:p>
            <a:r>
              <a:rPr lang="en-US" altLang="en-US" dirty="0"/>
              <a:t>Effective subcutaneous administration</a:t>
            </a:r>
          </a:p>
          <a:p>
            <a:r>
              <a:rPr lang="en-US" altLang="en-US" dirty="0"/>
              <a:t>No need for regular coagulation monitoring due to more predictable dose-response relationship</a:t>
            </a:r>
          </a:p>
          <a:p>
            <a:r>
              <a:rPr lang="en-US" altLang="en-US" dirty="0"/>
              <a:t>Improved bioavailability</a:t>
            </a:r>
          </a:p>
          <a:p>
            <a:r>
              <a:rPr lang="en-US" altLang="en-US" dirty="0"/>
              <a:t>Longer plasma half life – allows for once-daily dosing</a:t>
            </a:r>
          </a:p>
          <a:p>
            <a:r>
              <a:rPr lang="en-US" altLang="en-US" dirty="0"/>
              <a:t>Reduced risk of toxic effects, such as Heparin Induced Thrombocytopenia (HIT) and osteoporosis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F7211BBE-4B46-450B-93C4-DACCA7FF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Monitoring parameters</a:t>
            </a:r>
            <a:endParaRPr lang="en-ZA" altLang="en-US"/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4A40371F-C8EB-4CBF-8405-B443283CB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208"/>
            <a:ext cx="9372600" cy="4127015"/>
          </a:xfrm>
        </p:spPr>
        <p:txBody>
          <a:bodyPr/>
          <a:lstStyle/>
          <a:p>
            <a:r>
              <a:rPr lang="en-US" altLang="en-US" dirty="0"/>
              <a:t>Lab: Hb, </a:t>
            </a:r>
            <a:r>
              <a:rPr lang="en-US" altLang="en-US" dirty="0" err="1"/>
              <a:t>Plt</a:t>
            </a:r>
            <a:r>
              <a:rPr lang="en-US" altLang="en-US" dirty="0"/>
              <a:t>, Cr, APTT/PT, Anti-</a:t>
            </a:r>
            <a:r>
              <a:rPr lang="en-US" altLang="en-US" dirty="0" err="1"/>
              <a:t>Xa</a:t>
            </a:r>
            <a:r>
              <a:rPr lang="en-US" altLang="en-US" dirty="0"/>
              <a:t> level</a:t>
            </a:r>
          </a:p>
          <a:p>
            <a:r>
              <a:rPr lang="en-US" altLang="en-US" dirty="0"/>
              <a:t>Bleeding symptoms – hematuria, melena, bruises, bleeding from surgical sites, pain at injection sites</a:t>
            </a:r>
          </a:p>
          <a:p>
            <a:r>
              <a:rPr lang="en-US" altLang="en-US" dirty="0"/>
              <a:t>Watch out for sign &amp; symptoms of HIT?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	 -Platelet&lt;50x10^9, &gt;50% decline from baseline</a:t>
            </a:r>
          </a:p>
          <a:p>
            <a:r>
              <a:rPr lang="en-US" altLang="en-US" dirty="0"/>
              <a:t>Perioperative management:</a:t>
            </a:r>
          </a:p>
          <a:p>
            <a:pPr lvl="1"/>
            <a:r>
              <a:rPr lang="en-US" altLang="en-US" dirty="0"/>
              <a:t>D/C heparin about 6 hours and LMWH about 12-24 hours before operation</a:t>
            </a:r>
            <a:endParaRPr lang="en-ZA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BF6DED85-CC77-4C20-85DC-84AC7873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Antidote to Heparin Toxicity:</a:t>
            </a:r>
            <a:r>
              <a:rPr lang="en-US" altLang="en-US"/>
              <a:t> Protamine sulphate</a:t>
            </a:r>
            <a:endParaRPr lang="en-ZA" altLang="en-US"/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24E96135-BCC8-49C5-8102-A0E988CA9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Antidote is Protamine sulphate</a:t>
            </a:r>
          </a:p>
          <a:p>
            <a:r>
              <a:rPr lang="en-US" altLang="en-US"/>
              <a:t>Heparin/LMWH antagonist (antidote)</a:t>
            </a:r>
          </a:p>
          <a:p>
            <a:endParaRPr lang="en-US" altLang="en-US"/>
          </a:p>
          <a:p>
            <a:r>
              <a:rPr lang="en-US" altLang="en-US"/>
              <a:t>Indications:</a:t>
            </a:r>
          </a:p>
          <a:p>
            <a:pPr lvl="1"/>
            <a:r>
              <a:rPr lang="en-US" altLang="en-US"/>
              <a:t>Hemorrhage due to heparin overdose</a:t>
            </a:r>
          </a:p>
          <a:p>
            <a:pPr lvl="1"/>
            <a:r>
              <a:rPr lang="en-US" altLang="en-US"/>
              <a:t> Increased risk of hemorrhage is present</a:t>
            </a:r>
          </a:p>
          <a:p>
            <a:pPr lvl="1"/>
            <a:r>
              <a:rPr lang="en-US" altLang="en-US"/>
              <a:t>Reverse effects of excess heparin following cardiopulmonary bypass procedures</a:t>
            </a:r>
            <a:endParaRPr lang="en-ZA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AAB5C794-9B56-41ED-8577-DF87608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Protamine dosing &amp; administration</a:t>
            </a:r>
            <a:endParaRPr lang="en-ZA" altLang="en-US"/>
          </a:p>
        </p:txBody>
      </p:sp>
      <p:sp>
        <p:nvSpPr>
          <p:cNvPr id="64515" name="Content Placeholder 2">
            <a:extLst>
              <a:ext uri="{FF2B5EF4-FFF2-40B4-BE49-F238E27FC236}">
                <a16:creationId xmlns:a16="http://schemas.microsoft.com/office/drawing/2014/main" id="{2E024891-487C-4315-9427-EAE40889E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1961394"/>
            <a:ext cx="9521687" cy="3273216"/>
          </a:xfrm>
        </p:spPr>
        <p:txBody>
          <a:bodyPr/>
          <a:lstStyle/>
          <a:p>
            <a:r>
              <a:rPr lang="en-US" altLang="en-US" dirty="0"/>
              <a:t>1 mg of protamine: 100u of heparin, max of 50 mg of protamine</a:t>
            </a:r>
          </a:p>
          <a:p>
            <a:r>
              <a:rPr lang="en-US" altLang="en-US" dirty="0"/>
              <a:t>1mg of protamine: 1mg=100iu of Anti-</a:t>
            </a:r>
            <a:r>
              <a:rPr lang="en-US" altLang="en-US" dirty="0" err="1"/>
              <a:t>Xa</a:t>
            </a:r>
            <a:r>
              <a:rPr lang="en-US" altLang="en-US" dirty="0"/>
              <a:t>  Enoxaparin</a:t>
            </a:r>
          </a:p>
          <a:p>
            <a:r>
              <a:rPr lang="en-US" altLang="en-US" dirty="0"/>
              <a:t>Neutralization of anti-factor </a:t>
            </a:r>
            <a:r>
              <a:rPr lang="en-US" altLang="en-US" dirty="0" err="1"/>
              <a:t>Xa</a:t>
            </a:r>
            <a:r>
              <a:rPr lang="en-US" altLang="en-US" dirty="0"/>
              <a:t> activity (max: ~ 60-70%).</a:t>
            </a:r>
          </a:p>
          <a:p>
            <a:r>
              <a:rPr lang="en-US" altLang="en-US" dirty="0"/>
              <a:t>Do not exceed 50mg protamine within 10 min</a:t>
            </a:r>
          </a:p>
          <a:p>
            <a:r>
              <a:rPr lang="en-US" altLang="en-US" dirty="0"/>
              <a:t>Risk of anaphylactoid-like symptoms if given too rapidly</a:t>
            </a:r>
            <a:endParaRPr lang="en-ZA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ontent Placeholder 2">
            <a:extLst>
              <a:ext uri="{FF2B5EF4-FFF2-40B4-BE49-F238E27FC236}">
                <a16:creationId xmlns:a16="http://schemas.microsoft.com/office/drawing/2014/main" id="{5D8EFF51-876D-4797-9013-6E70ED89C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8000" dirty="0"/>
              <a:t>ORAL ANTICOAGULANT: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8000" dirty="0"/>
              <a:t>WARFARIN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en-US" altLang="en-US" sz="80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F81C-7FCE-4FE2-991B-B69E151F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WARFARIN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2335A-EE23-4418-80FF-39E394130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compound was originally employed as a rodent poison. </a:t>
            </a:r>
          </a:p>
          <a:p>
            <a:endParaRPr lang="en-US" dirty="0"/>
          </a:p>
          <a:p>
            <a:r>
              <a:rPr lang="en-US" dirty="0"/>
              <a:t>It is the most widely used coumarin anticoagulant and may be considered to be the drug of choice as an oral anticoagulant.</a:t>
            </a:r>
          </a:p>
          <a:p>
            <a:endParaRPr lang="en-US" dirty="0"/>
          </a:p>
          <a:p>
            <a:r>
              <a:rPr lang="en-US" dirty="0"/>
              <a:t>A vitamin K antagonist.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7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>
            <a:extLst>
              <a:ext uri="{FF2B5EF4-FFF2-40B4-BE49-F238E27FC236}">
                <a16:creationId xmlns:a16="http://schemas.microsoft.com/office/drawing/2014/main" id="{7A6B82E8-FE21-4AC8-8155-C8DE43AE50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-9525"/>
            <a:ext cx="6248400" cy="6486525"/>
          </a:xfrm>
          <a:noFill/>
        </p:spPr>
      </p:pic>
      <p:pic>
        <p:nvPicPr>
          <p:cNvPr id="7171" name="Picture 2">
            <a:extLst>
              <a:ext uri="{FF2B5EF4-FFF2-40B4-BE49-F238E27FC236}">
                <a16:creationId xmlns:a16="http://schemas.microsoft.com/office/drawing/2014/main" id="{BF068914-34C9-457E-8FF1-999A116D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6" y="304800"/>
            <a:ext cx="240982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1D40-0603-4787-B617-54BBB19B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and functions of the kidney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22B56-5765-4E24-B618-678714B76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46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Regulate</a:t>
            </a:r>
          </a:p>
          <a:p>
            <a:r>
              <a:rPr lang="en-US" dirty="0"/>
              <a:t>Fluid volume</a:t>
            </a:r>
          </a:p>
          <a:p>
            <a:r>
              <a:rPr lang="en-US" dirty="0"/>
              <a:t>Electrolytes</a:t>
            </a:r>
          </a:p>
          <a:p>
            <a:r>
              <a:rPr lang="en-US" dirty="0"/>
              <a:t>Acid-base balance</a:t>
            </a:r>
          </a:p>
          <a:p>
            <a:pPr marL="0" indent="0">
              <a:buNone/>
            </a:pPr>
            <a:r>
              <a:rPr lang="en-US" dirty="0"/>
              <a:t>Secrete</a:t>
            </a:r>
          </a:p>
          <a:p>
            <a:r>
              <a:rPr lang="en-US" dirty="0"/>
              <a:t>Renin</a:t>
            </a:r>
          </a:p>
          <a:p>
            <a:r>
              <a:rPr lang="en-US" dirty="0"/>
              <a:t>Erythropoietin</a:t>
            </a:r>
          </a:p>
          <a:p>
            <a:r>
              <a:rPr lang="en-US" dirty="0"/>
              <a:t>Calcitriol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B9449-8090-419A-963C-35DCE6F99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340" y="1915077"/>
            <a:ext cx="6056244" cy="41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92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F60B-8216-4172-B21D-8441DEE7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WARFARIN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4524-B121-4430-BAF1-80E7DA52C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Mechanism of action</a:t>
            </a:r>
          </a:p>
          <a:p>
            <a:r>
              <a:rPr lang="en-US" dirty="0"/>
              <a:t>The anticoagulant prevents reductive metabolism of the inactive vitamin K epoxide back to its active form</a:t>
            </a:r>
          </a:p>
          <a:p>
            <a:r>
              <a:rPr lang="en-US" dirty="0"/>
              <a:t>Warfarin interfere with hepatic synthesis of the vitamin K-dependent coagulation factors II, VII, IX and X. </a:t>
            </a:r>
          </a:p>
          <a:p>
            <a:r>
              <a:rPr lang="en-US" dirty="0"/>
              <a:t>This is by inhibiting vitamin K1 -2,3 epoxide reductase, preventing vitamin K from being reduced to its active form.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20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E018EF7F-6050-4EF6-B00A-A31A2254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Mechanism of action</a:t>
            </a:r>
          </a:p>
        </p:txBody>
      </p:sp>
      <p:pic>
        <p:nvPicPr>
          <p:cNvPr id="10243" name="Picture 2">
            <a:extLst>
              <a:ext uri="{FF2B5EF4-FFF2-40B4-BE49-F238E27FC236}">
                <a16:creationId xmlns:a16="http://schemas.microsoft.com/office/drawing/2014/main" id="{263763B8-5BD7-4A2B-9B70-96841AD7A1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295400"/>
            <a:ext cx="7467600" cy="5562600"/>
          </a:xfr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8BBF7-3DD6-4C30-A874-9F47CC75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WARFARIN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A18C-5D5B-4377-933A-A8BF423E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Pharmacokinetics:</a:t>
            </a:r>
          </a:p>
          <a:p>
            <a:r>
              <a:rPr lang="en-US" dirty="0"/>
              <a:t>It is administered orally as sodium salt and has 100% bioavailability.</a:t>
            </a:r>
          </a:p>
          <a:p>
            <a:r>
              <a:rPr lang="en-US" dirty="0"/>
              <a:t>The drug has slow onset of action, and long half-life in plasma (36hr) because 99% of the drug is bound to albumin.</a:t>
            </a:r>
          </a:p>
          <a:p>
            <a:r>
              <a:rPr lang="en-US" altLang="en-US" dirty="0"/>
              <a:t>Warfarin is metabolized by hepatic cytochrome P-450 (CYP) </a:t>
            </a:r>
            <a:r>
              <a:rPr lang="en-US" altLang="en-US" dirty="0" err="1"/>
              <a:t>isoenzymesto</a:t>
            </a:r>
            <a:r>
              <a:rPr lang="en-US" altLang="en-US" dirty="0"/>
              <a:t> inactive metabolites, which are excreted in the bile.</a:t>
            </a:r>
          </a:p>
          <a:p>
            <a:r>
              <a:rPr lang="en-US" altLang="en-US" dirty="0"/>
              <a:t>It also is metabolized by reductases to reduced metabolites “warfarin alcohols” , which are excreted in the kidneys.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45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FD0F251-FAB0-474D-ADAE-A105A791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WARFARIN</a:t>
            </a:r>
            <a:endParaRPr lang="en-US" altLang="en-US" dirty="0"/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92169D34-7455-4668-A81E-06697B48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Dosing Considerations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Initial dose 2–5mg per day</a:t>
            </a:r>
          </a:p>
          <a:p>
            <a:pPr eaLnBrk="1" hangingPunct="1"/>
            <a:r>
              <a:rPr lang="en-US" altLang="en-US" dirty="0"/>
              <a:t>Maintenance 2–10 mg daily</a:t>
            </a:r>
          </a:p>
          <a:p>
            <a:pPr eaLnBrk="1" hangingPunct="1"/>
            <a:r>
              <a:rPr lang="en-US" altLang="en-US" dirty="0"/>
              <a:t>Dosage adjustments based on PT/INR determinations</a:t>
            </a:r>
          </a:p>
          <a:p>
            <a:pPr eaLnBrk="1" hangingPunct="1"/>
            <a:r>
              <a:rPr lang="en-US" altLang="en-US" dirty="0"/>
              <a:t>INR normal range is 0.9 – 1.2</a:t>
            </a:r>
          </a:p>
          <a:p>
            <a:pPr eaLnBrk="1" hangingPunct="1"/>
            <a:r>
              <a:rPr lang="en-US" altLang="en-US" dirty="0"/>
              <a:t>Therapeutic range is 2 - 3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C5C3423B-1E08-478B-A0E3-C02A6BC4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</a:t>
            </a:r>
            <a:r>
              <a:rPr lang="en-US" b="1" dirty="0"/>
              <a:t>WARFARIN</a:t>
            </a:r>
            <a:endParaRPr lang="en-US" altLang="en-US" dirty="0"/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CFD078AF-CDA6-4E01-B84B-D168140B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Drug Interactions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Divided into:</a:t>
            </a:r>
          </a:p>
          <a:p>
            <a:pPr eaLnBrk="1" hangingPunct="1"/>
            <a:r>
              <a:rPr lang="en-US" altLang="en-US" dirty="0"/>
              <a:t>Pharmacokinetic mechanisms:</a:t>
            </a:r>
          </a:p>
          <a:p>
            <a:pPr lvl="1" eaLnBrk="1" hangingPunct="1"/>
            <a:r>
              <a:rPr lang="en-US" altLang="en-US" dirty="0"/>
              <a:t>(1) enzyme induction (2) enzyme inhibition (3) reduced plasma protein binding.</a:t>
            </a:r>
          </a:p>
          <a:p>
            <a:pPr eaLnBrk="1" hangingPunct="1"/>
            <a:r>
              <a:rPr lang="en-US" altLang="en-US" dirty="0"/>
              <a:t>Pharmacodynamic mechanisms: </a:t>
            </a:r>
          </a:p>
          <a:p>
            <a:pPr lvl="1" eaLnBrk="1" hangingPunct="1"/>
            <a:r>
              <a:rPr lang="en-US" altLang="en-US" dirty="0"/>
              <a:t>(1) synergism  (2) competitive antagonism (</a:t>
            </a:r>
            <a:r>
              <a:rPr lang="en-US" altLang="en-US" dirty="0" err="1"/>
              <a:t>vitK</a:t>
            </a:r>
            <a:r>
              <a:rPr lang="en-US" altLang="en-US" dirty="0"/>
              <a:t>)  (3) an altered physiologic control for vitamin K (hereditary resistance to oral anticoagulants)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C1E1C2F2-D484-4352-A6CA-797919D9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WARFARIN</a:t>
            </a:r>
            <a:endParaRPr lang="en-US" altLang="en-US" dirty="0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1257473-CCD7-4D0C-A41A-568B3BC58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Drug Interactions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effect of warfarin will be increased when it is used with the following drugs.</a:t>
            </a:r>
          </a:p>
          <a:p>
            <a:pPr lvl="1" eaLnBrk="1" hangingPunct="1"/>
            <a:r>
              <a:rPr lang="en-US" altLang="en-US" dirty="0" err="1"/>
              <a:t>Cimitidine</a:t>
            </a:r>
            <a:r>
              <a:rPr lang="en-US" altLang="en-US" dirty="0"/>
              <a:t>, disulfiram, metronidazole, phenylbutazone, ASA and cephalosporin (3rd generations)</a:t>
            </a:r>
          </a:p>
          <a:p>
            <a:pPr eaLnBrk="1" hangingPunct="1"/>
            <a:r>
              <a:rPr lang="en-US" altLang="en-US" dirty="0"/>
              <a:t>The effect of warfarin will be decreased when it is used with the following drugs.</a:t>
            </a:r>
          </a:p>
          <a:p>
            <a:pPr lvl="1" eaLnBrk="1" hangingPunct="1"/>
            <a:r>
              <a:rPr lang="en-US" altLang="en-US" dirty="0"/>
              <a:t>Barbiturates, Cholestyramine, </a:t>
            </a:r>
            <a:r>
              <a:rPr lang="en-US" altLang="en-US" dirty="0" err="1"/>
              <a:t>Rifampincin</a:t>
            </a:r>
            <a:r>
              <a:rPr lang="en-US" altLang="en-US" dirty="0"/>
              <a:t>, Diuretics, vit K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69664047-2EA1-4AE0-9E99-93B71F32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WARFARIN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3E71-FCD6-47DC-8646-9093C48AB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  <a:defRPr/>
            </a:pPr>
            <a:r>
              <a:rPr lang="en-US" altLang="en-US" b="1" dirty="0"/>
              <a:t>Overdose Management</a:t>
            </a:r>
            <a:endParaRPr lang="en-US" b="1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Without bleeding: cessation of the drug may be enough. </a:t>
            </a:r>
          </a:p>
          <a:p>
            <a:pPr>
              <a:defRPr/>
            </a:pPr>
            <a:r>
              <a:rPr lang="en-US" dirty="0"/>
              <a:t>With minor bleeding: by stopping the drug and administering vitamin K1 (</a:t>
            </a:r>
            <a:r>
              <a:rPr lang="en-US" dirty="0" err="1"/>
              <a:t>Phytonadione</a:t>
            </a:r>
            <a:r>
              <a:rPr lang="en-US" dirty="0"/>
              <a:t>) 5-20 mg PO or 10 mg IV. </a:t>
            </a:r>
          </a:p>
          <a:p>
            <a:pPr>
              <a:defRPr/>
            </a:pPr>
            <a:r>
              <a:rPr lang="en-US" dirty="0"/>
              <a:t>In emergency situations of severe hemorrhage:</a:t>
            </a:r>
          </a:p>
          <a:p>
            <a:pPr lvl="1">
              <a:defRPr/>
            </a:pPr>
            <a:r>
              <a:rPr lang="en-US" dirty="0"/>
              <a:t>Activated charcoal 1 g/kg PO. vitamin K1 5-20 mg PO or 10 mg IV .</a:t>
            </a:r>
          </a:p>
          <a:p>
            <a:pPr lvl="1">
              <a:defRPr/>
            </a:pPr>
            <a:r>
              <a:rPr lang="en-US" dirty="0"/>
              <a:t>Administering 200-500 </a:t>
            </a:r>
            <a:r>
              <a:rPr lang="en-US" dirty="0" err="1"/>
              <a:t>mL</a:t>
            </a:r>
            <a:r>
              <a:rPr lang="en-US" dirty="0"/>
              <a:t> of fresh whole blood or 15 </a:t>
            </a:r>
            <a:r>
              <a:rPr lang="en-US" dirty="0" err="1"/>
              <a:t>mL</a:t>
            </a:r>
            <a:r>
              <a:rPr lang="en-US" dirty="0"/>
              <a:t>/kg fresh frozen plasma.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62F699B0-57AB-49F7-B3BE-002C8D90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WARFARIN</a:t>
            </a:r>
            <a:endParaRPr lang="en-US" altLang="en-US" dirty="0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292E7363-CF3B-414D-8E93-21A10B5D6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Warfarin—Adverse Effects</a:t>
            </a:r>
          </a:p>
          <a:p>
            <a:pPr eaLnBrk="1" hangingPunct="1"/>
            <a:r>
              <a:rPr lang="en-US" altLang="en-US" dirty="0"/>
              <a:t>Fatal or non-fatal hemorrhage from any tissue or organ</a:t>
            </a:r>
          </a:p>
          <a:p>
            <a:pPr eaLnBrk="1" hangingPunct="1"/>
            <a:r>
              <a:rPr lang="en-US" altLang="en-US" dirty="0"/>
              <a:t>Necrosis of skin and other tissues</a:t>
            </a:r>
          </a:p>
          <a:p>
            <a:pPr eaLnBrk="1" hangingPunct="1"/>
            <a:r>
              <a:rPr lang="en-US" altLang="en-US" dirty="0"/>
              <a:t>Systemic cholesterol microembolization</a:t>
            </a:r>
          </a:p>
          <a:p>
            <a:pPr eaLnBrk="1" hangingPunct="1"/>
            <a:r>
              <a:rPr lang="en-US" altLang="en-US" dirty="0"/>
              <a:t>Alopecia</a:t>
            </a:r>
          </a:p>
          <a:p>
            <a:pPr eaLnBrk="1" hangingPunct="1"/>
            <a:r>
              <a:rPr lang="en-US" altLang="en-US" dirty="0"/>
              <a:t>Purple toes syndrome, urticaria, dermatitis including bullous eruptions.</a:t>
            </a:r>
          </a:p>
          <a:p>
            <a:pPr eaLnBrk="1" hangingPunct="1"/>
            <a:r>
              <a:rPr lang="en-US" altLang="en-US" dirty="0"/>
              <a:t>Teratogenesis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A8E0A-66DC-4677-AD73-F522057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ZA" altLang="en-US" sz="7200" dirty="0"/>
              <a:t>Fibrinolytic drugs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32645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553C8ADE-896D-4B85-A186-7BC55A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 dirty="0"/>
              <a:t>Fibrinolytic drugs</a:t>
            </a:r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140CC9EF-0591-4BD9-ACCF-338A9219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9372600" cy="4972050"/>
          </a:xfrm>
        </p:spPr>
        <p:txBody>
          <a:bodyPr/>
          <a:lstStyle/>
          <a:p>
            <a:pPr eaLnBrk="1" hangingPunct="1"/>
            <a:r>
              <a:rPr lang="en-ZA" altLang="en-US" dirty="0"/>
              <a:t>There are three major classes of fibrinolytic drugs: </a:t>
            </a:r>
          </a:p>
          <a:p>
            <a:pPr eaLnBrk="1" hangingPunct="1"/>
            <a:endParaRPr lang="en-ZA" altLang="en-US" dirty="0"/>
          </a:p>
          <a:p>
            <a:pPr lvl="1" eaLnBrk="1" hangingPunct="1"/>
            <a:r>
              <a:rPr lang="en-ZA" altLang="en-US" sz="3200" dirty="0"/>
              <a:t>tissue plasminogen activator (</a:t>
            </a:r>
            <a:r>
              <a:rPr lang="en-ZA" altLang="en-US" sz="3200" dirty="0" err="1"/>
              <a:t>tPA</a:t>
            </a:r>
            <a:r>
              <a:rPr lang="en-ZA" altLang="en-US" sz="3200" dirty="0"/>
              <a:t>) </a:t>
            </a:r>
            <a:r>
              <a:rPr lang="en-ZA" altLang="en-US" sz="3200" dirty="0" err="1"/>
              <a:t>e.g</a:t>
            </a:r>
            <a:r>
              <a:rPr lang="en-ZA" altLang="en-US" sz="3200" dirty="0"/>
              <a:t> alteplase, </a:t>
            </a:r>
            <a:r>
              <a:rPr lang="en-ZA" altLang="en-US" sz="3200" dirty="0" err="1"/>
              <a:t>reteplase</a:t>
            </a:r>
            <a:r>
              <a:rPr lang="en-ZA" altLang="en-US" sz="3200" dirty="0"/>
              <a:t> and </a:t>
            </a:r>
            <a:r>
              <a:rPr lang="en-ZA" altLang="en-US" sz="3200" dirty="0" err="1"/>
              <a:t>tenecteplase</a:t>
            </a:r>
            <a:r>
              <a:rPr lang="en-ZA" altLang="en-US" sz="3200" dirty="0"/>
              <a:t>. </a:t>
            </a:r>
          </a:p>
          <a:p>
            <a:pPr lvl="1" eaLnBrk="1" hangingPunct="1"/>
            <a:endParaRPr lang="en-ZA" altLang="en-US" sz="3200" dirty="0"/>
          </a:p>
          <a:p>
            <a:pPr lvl="1" eaLnBrk="1" hangingPunct="1"/>
            <a:r>
              <a:rPr lang="en-ZA" altLang="en-US" sz="3200" dirty="0"/>
              <a:t> streptokinase (SK),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ZA" altLang="en-US" sz="3200" dirty="0"/>
          </a:p>
          <a:p>
            <a:pPr lvl="1" eaLnBrk="1" hangingPunct="1"/>
            <a:r>
              <a:rPr lang="en-ZA" altLang="en-US" sz="3200" dirty="0"/>
              <a:t>and urokinase (UK).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ZA" altLang="en-US" sz="3200" dirty="0"/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ZA" altLang="en-US" sz="3200" dirty="0"/>
              <a:t>   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ZA" altLang="en-US" sz="3200" dirty="0"/>
          </a:p>
          <a:p>
            <a:pPr lvl="1" eaLnBrk="1" hangingPunct="1">
              <a:buFont typeface="Arial" panose="020B0604020202020204" pitchFamily="34" charset="0"/>
              <a:buNone/>
            </a:pPr>
            <a:endParaRPr lang="en-ZA" altLang="en-US" sz="3200" dirty="0"/>
          </a:p>
          <a:p>
            <a:pPr lvl="1" eaLnBrk="1" hangingPunct="1"/>
            <a:endParaRPr lang="en-ZA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274D-112B-4E3D-A04F-1266BCF6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Renal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6F3E-9F3E-4C59-A993-2FCB15332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Deterioration in renal function</a:t>
            </a:r>
          </a:p>
          <a:p>
            <a:r>
              <a:rPr lang="en-US" dirty="0"/>
              <a:t>Major public health burden with increase prevalence, morbidity, mortality </a:t>
            </a:r>
          </a:p>
          <a:p>
            <a:r>
              <a:rPr lang="en-US" dirty="0"/>
              <a:t>Acute (5%)  or Chronic (17%)</a:t>
            </a:r>
          </a:p>
          <a:p>
            <a:r>
              <a:rPr lang="en-US" dirty="0"/>
              <a:t>Acute – Hypovolemia, Sepsis, Toxins</a:t>
            </a:r>
          </a:p>
          <a:p>
            <a:r>
              <a:rPr lang="en-US" dirty="0"/>
              <a:t>Chronic – HTN, DM, CGN, Obstructive, Toxin, Autoimmune, genetic</a:t>
            </a:r>
          </a:p>
          <a:p>
            <a:r>
              <a:rPr lang="en-US" dirty="0"/>
              <a:t>Symptoms – Body swelling, vomiting, nausea, hiccups, body weakness, seizure, coma, death</a:t>
            </a:r>
          </a:p>
          <a:p>
            <a:r>
              <a:rPr lang="en-US" dirty="0"/>
              <a:t>Treatment – underlying cause, diuretics for body swelling</a:t>
            </a:r>
          </a:p>
        </p:txBody>
      </p:sp>
    </p:spTree>
    <p:extLst>
      <p:ext uri="{BB962C8B-B14F-4D97-AF65-F5344CB8AC3E}">
        <p14:creationId xmlns:p14="http://schemas.microsoft.com/office/powerpoint/2010/main" val="3174506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6776032C-BD75-4AF6-93AB-FA8F2AFE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Fibrinolytic drugs</a:t>
            </a:r>
          </a:p>
        </p:txBody>
      </p:sp>
      <p:sp>
        <p:nvSpPr>
          <p:cNvPr id="64515" name="Content Placeholder 2">
            <a:extLst>
              <a:ext uri="{FF2B5EF4-FFF2-40B4-BE49-F238E27FC236}">
                <a16:creationId xmlns:a16="http://schemas.microsoft.com/office/drawing/2014/main" id="{C9A32C84-F8AB-47FD-9CD7-0E698BEE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Several fibrinolytic drugs are used in acute myocardial Infarction.</a:t>
            </a:r>
          </a:p>
          <a:p>
            <a:pPr eaLnBrk="1" hangingPunct="1"/>
            <a:r>
              <a:rPr lang="en-ZA" altLang="en-US"/>
              <a:t>Including </a:t>
            </a:r>
          </a:p>
          <a:p>
            <a:pPr lvl="1" eaLnBrk="1" hangingPunct="1"/>
            <a:r>
              <a:rPr lang="en-ZA" altLang="en-US"/>
              <a:t>streptokinase, </a:t>
            </a:r>
          </a:p>
          <a:p>
            <a:pPr lvl="1" eaLnBrk="1" hangingPunct="1"/>
            <a:r>
              <a:rPr lang="en-ZA" altLang="en-US"/>
              <a:t>alteplase, </a:t>
            </a:r>
          </a:p>
          <a:p>
            <a:pPr lvl="1" eaLnBrk="1" hangingPunct="1"/>
            <a:r>
              <a:rPr lang="en-ZA" altLang="en-US"/>
              <a:t>reteplase </a:t>
            </a:r>
          </a:p>
          <a:p>
            <a:pPr lvl="1" eaLnBrk="1" hangingPunct="1"/>
            <a:r>
              <a:rPr lang="en-ZA" altLang="en-US"/>
              <a:t>and tenecteplase.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6AA147F9-FD0C-4ABD-98C3-4705811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Fibrinolytic drugs</a:t>
            </a:r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86869E8C-D57E-4F34-99AE-064ADCC2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Streptokinase works indirectly, combining with plasminogen to form an activator complex that converts the remaining free plasminogen to plasmin which dissolves fibrin clots. </a:t>
            </a:r>
          </a:p>
          <a:p>
            <a:pPr eaLnBrk="1" hangingPunct="1"/>
            <a:r>
              <a:rPr lang="en-ZA" altLang="en-US"/>
              <a:t>Alteplase, reteplase and tenecteplase are direct-acting plasminogen activators.</a:t>
            </a:r>
          </a:p>
          <a:p>
            <a:pPr eaLnBrk="1" hangingPunct="1"/>
            <a:r>
              <a:rPr lang="en-ZA" altLang="en-US"/>
              <a:t>Streptokinase draw back is severe immune reactions and hypotension.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008D1E29-A7EC-4AC1-BB86-96D366E3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Fibrinolytic drugs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193B0474-5D09-4DEF-86D0-1554CD1E9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Reteplase and tenecteplase can be given by bolus injection (two injections</a:t>
            </a:r>
          </a:p>
          <a:p>
            <a:pPr eaLnBrk="1" hangingPunct="1"/>
            <a:r>
              <a:rPr lang="en-ZA" altLang="en-US"/>
              <a:t>intravenously separated by 30 minutes for reteplase, one single</a:t>
            </a:r>
          </a:p>
          <a:p>
            <a:pPr eaLnBrk="1" hangingPunct="1"/>
            <a:r>
              <a:rPr lang="en-ZA" altLang="en-US"/>
              <a:t>intravenous injection for tenecteplase), whereas alteplase</a:t>
            </a:r>
          </a:p>
          <a:p>
            <a:pPr eaLnBrk="1" hangingPunct="1"/>
            <a:r>
              <a:rPr lang="en-ZA" altLang="en-US"/>
              <a:t>has to be given by intravenous infusion.</a:t>
            </a:r>
          </a:p>
          <a:p>
            <a:pPr eaLnBrk="1" hangingPunct="1"/>
            <a:endParaRPr lang="en-ZA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4714C670-592C-442F-B5B5-B562E6ED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Fibrinolytic drugs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49A39321-F089-4403-AADA-605376280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Reteplase and tenecteplase can be given by bolus injection (two injections intravenously separated by 30 minutes for reteplase, one single intravenous injection for tenecteplase)</a:t>
            </a:r>
          </a:p>
          <a:p>
            <a:pPr eaLnBrk="1" hangingPunct="1"/>
            <a:r>
              <a:rPr lang="en-ZA" altLang="en-US"/>
              <a:t>whereas alteplase has to be given by intravenous infusion.</a:t>
            </a:r>
          </a:p>
          <a:p>
            <a:pPr eaLnBrk="1" hangingPunct="1"/>
            <a:endParaRPr lang="en-ZA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FEB6DA7C-D430-4314-A709-F68314B6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ZA" altLang="en-US"/>
              <a:t>Fibrinolytic drugs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41CF-2432-4093-A65C-45A2AE8D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ZA" b="1" dirty="0" err="1"/>
              <a:t>Urokinase</a:t>
            </a:r>
            <a:endParaRPr lang="en-ZA" b="1" dirty="0"/>
          </a:p>
          <a:p>
            <a:pPr>
              <a:defRPr/>
            </a:pPr>
            <a:r>
              <a:rPr lang="en-ZA" dirty="0" err="1"/>
              <a:t>Urokinase</a:t>
            </a:r>
            <a:r>
              <a:rPr lang="en-ZA" dirty="0"/>
              <a:t> (</a:t>
            </a:r>
            <a:r>
              <a:rPr lang="en-ZA" dirty="0" err="1"/>
              <a:t>Abbokinase</a:t>
            </a:r>
            <a:r>
              <a:rPr lang="en-ZA" dirty="0"/>
              <a:t>®; UK) is sometimes referred to as urinary-type </a:t>
            </a:r>
            <a:r>
              <a:rPr lang="en-ZA" dirty="0" err="1"/>
              <a:t>plasminogen</a:t>
            </a:r>
            <a:r>
              <a:rPr lang="en-ZA" dirty="0"/>
              <a:t> activator (</a:t>
            </a:r>
            <a:r>
              <a:rPr lang="en-ZA" dirty="0" err="1"/>
              <a:t>uPA</a:t>
            </a:r>
            <a:r>
              <a:rPr lang="en-ZA" dirty="0"/>
              <a:t>) because it is formed by kidneys and is found in urine. </a:t>
            </a:r>
          </a:p>
          <a:p>
            <a:pPr>
              <a:defRPr/>
            </a:pPr>
            <a:r>
              <a:rPr lang="en-ZA" dirty="0"/>
              <a:t>It has limited clinical use because, like SK, it produces considerable </a:t>
            </a:r>
            <a:r>
              <a:rPr lang="en-ZA" dirty="0" err="1"/>
              <a:t>fibrinogenolysis</a:t>
            </a:r>
            <a:r>
              <a:rPr lang="en-ZA" dirty="0"/>
              <a:t>; however, it is used for pulmonary embolism.</a:t>
            </a:r>
          </a:p>
          <a:p>
            <a:pPr>
              <a:defRPr/>
            </a:pPr>
            <a:r>
              <a:rPr lang="en-ZA" dirty="0"/>
              <a:t> One benefit over SK is that UK is non-antigenic; however, this is offset by a much greater cost.</a:t>
            </a:r>
          </a:p>
          <a:p>
            <a:pPr>
              <a:defRPr/>
            </a:pPr>
            <a:endParaRPr lang="en-ZA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C667-D9AE-4AEC-B122-82A6E51B5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Thank you for listening!!!!!</a:t>
            </a:r>
          </a:p>
        </p:txBody>
      </p:sp>
    </p:spTree>
    <p:extLst>
      <p:ext uri="{BB962C8B-B14F-4D97-AF65-F5344CB8AC3E}">
        <p14:creationId xmlns:p14="http://schemas.microsoft.com/office/powerpoint/2010/main" val="329128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CE7FE-8520-4165-ACA5-CF2B2451C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57" y="198783"/>
            <a:ext cx="11118573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99CE5-DF84-4E39-BD7A-34F07CB9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Drugs used in renal failure</a:t>
            </a:r>
          </a:p>
        </p:txBody>
      </p:sp>
    </p:spTree>
    <p:extLst>
      <p:ext uri="{BB962C8B-B14F-4D97-AF65-F5344CB8AC3E}">
        <p14:creationId xmlns:p14="http://schemas.microsoft.com/office/powerpoint/2010/main" val="356936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2627</Words>
  <Application>Microsoft Office PowerPoint</Application>
  <PresentationFormat>Widescreen</PresentationFormat>
  <Paragraphs>400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1_Office Theme</vt:lpstr>
      <vt:lpstr>Drug used in Renal failure, anticoagulant and fibrinolytic agents  PHA 317  (Basic Pharmacology and Therapeutics)</vt:lpstr>
      <vt:lpstr>Objectives</vt:lpstr>
      <vt:lpstr>outline</vt:lpstr>
      <vt:lpstr>Anatomy and functions of the kidney</vt:lpstr>
      <vt:lpstr>Anatomy and functions of the kidney</vt:lpstr>
      <vt:lpstr>Anatomy and functions of the kidney</vt:lpstr>
      <vt:lpstr>Renal failure</vt:lpstr>
      <vt:lpstr>PowerPoint Presentation</vt:lpstr>
      <vt:lpstr>PowerPoint Presentation</vt:lpstr>
      <vt:lpstr>Diuretics</vt:lpstr>
      <vt:lpstr>Diuretics</vt:lpstr>
      <vt:lpstr>Diuretics</vt:lpstr>
      <vt:lpstr>Classification of diuretics</vt:lpstr>
      <vt:lpstr>Mechanism and site of action of diuretic</vt:lpstr>
      <vt:lpstr>Mechanism and site of action of diuretic</vt:lpstr>
      <vt:lpstr>Pharmacology of diuretics</vt:lpstr>
      <vt:lpstr>Pharmacology of diuretics</vt:lpstr>
      <vt:lpstr>Pharmacology of diuretics</vt:lpstr>
      <vt:lpstr>Pharmacology of diuretics</vt:lpstr>
      <vt:lpstr>Pharmacology of diuretics</vt:lpstr>
      <vt:lpstr>Adverse effect of Diuretics</vt:lpstr>
      <vt:lpstr>Other drugs used in renal failure</vt:lpstr>
      <vt:lpstr>PowerPoint Presentation</vt:lpstr>
      <vt:lpstr>PowerPoint Presentation</vt:lpstr>
      <vt:lpstr>Introduction</vt:lpstr>
      <vt:lpstr>Haemostasis</vt:lpstr>
      <vt:lpstr>Functions of platelets</vt:lpstr>
      <vt:lpstr>Platelet activation</vt:lpstr>
      <vt:lpstr>Platelet plug formation</vt:lpstr>
      <vt:lpstr>Clotting factors</vt:lpstr>
      <vt:lpstr>Clotting cascade</vt:lpstr>
      <vt:lpstr>Clotting cascade</vt:lpstr>
      <vt:lpstr>Clotting cascade</vt:lpstr>
      <vt:lpstr>Cofactors</vt:lpstr>
      <vt:lpstr>Cofactors</vt:lpstr>
      <vt:lpstr>PowerPoint Presentation</vt:lpstr>
      <vt:lpstr>Fibrinolysis/thrombolysis</vt:lpstr>
      <vt:lpstr>Fibrinolysis</vt:lpstr>
      <vt:lpstr>Anti-thrombotic</vt:lpstr>
      <vt:lpstr>PowerPoint Presentation</vt:lpstr>
      <vt:lpstr>PowerPoint Presentation</vt:lpstr>
      <vt:lpstr>Anticoagulants</vt:lpstr>
      <vt:lpstr>Anticoagulants</vt:lpstr>
      <vt:lpstr>ANTICOAGULANT &amp; ANTITHROMBOTIC DRUGS</vt:lpstr>
      <vt:lpstr>ANTICOAGULANT &amp; ANTITHROMBOTIC DRUGS</vt:lpstr>
      <vt:lpstr>PowerPoint Presentation</vt:lpstr>
      <vt:lpstr>Heparin</vt:lpstr>
      <vt:lpstr>Heparin</vt:lpstr>
      <vt:lpstr>Heparin</vt:lpstr>
      <vt:lpstr>Heparin</vt:lpstr>
      <vt:lpstr>Heparin</vt:lpstr>
      <vt:lpstr>Heparin</vt:lpstr>
      <vt:lpstr>Advantages of LMWH over unfractionated heparin</vt:lpstr>
      <vt:lpstr>Monitoring parameters</vt:lpstr>
      <vt:lpstr>Antidote to Heparin Toxicity: Protamine sulphate</vt:lpstr>
      <vt:lpstr>Protamine dosing &amp; administration</vt:lpstr>
      <vt:lpstr>PowerPoint Presentation</vt:lpstr>
      <vt:lpstr>WARFARIN</vt:lpstr>
      <vt:lpstr>PowerPoint Presentation</vt:lpstr>
      <vt:lpstr>WARFARIN</vt:lpstr>
      <vt:lpstr>Mechanism of action</vt:lpstr>
      <vt:lpstr>WARFARIN</vt:lpstr>
      <vt:lpstr>WARFARIN</vt:lpstr>
      <vt:lpstr> WARFARIN</vt:lpstr>
      <vt:lpstr>WARFARIN</vt:lpstr>
      <vt:lpstr>WARFARIN</vt:lpstr>
      <vt:lpstr>WARFARIN</vt:lpstr>
      <vt:lpstr>PowerPoint Presentation</vt:lpstr>
      <vt:lpstr>Fibrinolytic drugs</vt:lpstr>
      <vt:lpstr>Fibrinolytic drugs</vt:lpstr>
      <vt:lpstr>Fibrinolytic drugs</vt:lpstr>
      <vt:lpstr>Fibrinolytic drugs</vt:lpstr>
      <vt:lpstr>Fibrinolytic drugs</vt:lpstr>
      <vt:lpstr>Fibrinolytic drugs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used in Renal failure, anticoagulant and fibrinolytic agents  PHA 317 (Basic Pharmacology and Therapeutics)</dc:title>
  <dc:creator>user</dc:creator>
  <cp:lastModifiedBy>user</cp:lastModifiedBy>
  <cp:revision>39</cp:revision>
  <dcterms:created xsi:type="dcterms:W3CDTF">2022-10-24T16:23:34Z</dcterms:created>
  <dcterms:modified xsi:type="dcterms:W3CDTF">2022-10-26T19:03:20Z</dcterms:modified>
</cp:coreProperties>
</file>